
<file path=[Content_Types].xml><?xml version="1.0" encoding="utf-8"?>
<Types xmlns="http://schemas.openxmlformats.org/package/2006/content-types">
  <Default Extension="fntdata" ContentType="application/x-fontdata"/>
  <Default Extension="gif" ContentType="image/gif"/>
  <Default Extension="jfif" ContentType="image/jpeg"/>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2"/>
  </p:notesMasterIdLst>
  <p:sldIdLst>
    <p:sldId id="256" r:id="rId2"/>
    <p:sldId id="269" r:id="rId3"/>
    <p:sldId id="317" r:id="rId4"/>
    <p:sldId id="318" r:id="rId5"/>
    <p:sldId id="319" r:id="rId6"/>
    <p:sldId id="320" r:id="rId7"/>
    <p:sldId id="321" r:id="rId8"/>
    <p:sldId id="322" r:id="rId9"/>
    <p:sldId id="323" r:id="rId10"/>
    <p:sldId id="258" r:id="rId11"/>
    <p:sldId id="314" r:id="rId12"/>
    <p:sldId id="257" r:id="rId13"/>
    <p:sldId id="259" r:id="rId14"/>
    <p:sldId id="325" r:id="rId15"/>
    <p:sldId id="313" r:id="rId16"/>
    <p:sldId id="263" r:id="rId17"/>
    <p:sldId id="316" r:id="rId18"/>
    <p:sldId id="324" r:id="rId19"/>
    <p:sldId id="326" r:id="rId20"/>
    <p:sldId id="261" r:id="rId21"/>
  </p:sldIdLst>
  <p:sldSz cx="9144000" cy="5143500" type="screen16x9"/>
  <p:notesSz cx="6858000" cy="9144000"/>
  <p:embeddedFontLst>
    <p:embeddedFont>
      <p:font typeface="Comic Sans MS" panose="030F0702030302020204" pitchFamily="66" charset="0"/>
      <p:regular r:id="rId23"/>
      <p:bold r:id="rId24"/>
      <p:italic r:id="rId25"/>
      <p:boldItalic r:id="rId26"/>
    </p:embeddedFont>
    <p:embeddedFont>
      <p:font typeface="Corbel" panose="020B0503020204020204" pitchFamily="34" charset="0"/>
      <p:regular r:id="rId27"/>
      <p:bold r:id="rId28"/>
      <p:italic r:id="rId29"/>
      <p:boldItalic r:id="rId30"/>
    </p:embeddedFont>
    <p:embeddedFont>
      <p:font typeface="Montserrat" panose="020B0604020202020204" charset="0"/>
      <p:regular r:id="rId31"/>
      <p:bold r:id="rId32"/>
      <p:italic r:id="rId33"/>
      <p:boldItalic r:id="rId34"/>
    </p:embeddedFont>
    <p:embeddedFont>
      <p:font typeface="Open Sans" panose="020B0606030504020204" pitchFamily="34" charset="0"/>
      <p:regular r:id="rId35"/>
      <p:bold r:id="rId36"/>
      <p:italic r:id="rId37"/>
      <p:boldItalic r:id="rId38"/>
    </p:embeddedFont>
    <p:embeddedFont>
      <p:font typeface="Oswald Regular" panose="020B0604020202020204" charset="0"/>
      <p:regular r:id="rId39"/>
      <p:bold r:id="rId40"/>
    </p:embeddedFont>
    <p:embeddedFont>
      <p:font typeface="Roboto" panose="02000000000000000000"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D7DE"/>
    <a:srgbClr val="08B6C9"/>
    <a:srgbClr val="FAE6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4FC8454-54F8-4ACD-8395-5CADB93A68D7}">
  <a:tblStyle styleId="{14FC8454-54F8-4ACD-8395-5CADB93A68D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2513" autoAdjust="0"/>
  </p:normalViewPr>
  <p:slideViewPr>
    <p:cSldViewPr snapToGrid="0">
      <p:cViewPr varScale="1">
        <p:scale>
          <a:sx n="59" d="100"/>
          <a:sy n="59" d="100"/>
        </p:scale>
        <p:origin x="214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9.fntdata"/></Relationships>
</file>

<file path=ppt/media/image1.jpeg>
</file>

<file path=ppt/media/image10.png>
</file>

<file path=ppt/media/image11.png>
</file>

<file path=ppt/media/image12.png>
</file>

<file path=ppt/media/image13.gif>
</file>

<file path=ppt/media/image14.jpeg>
</file>

<file path=ppt/media/image15.png>
</file>

<file path=ppt/media/image16.png>
</file>

<file path=ppt/media/image17.png>
</file>

<file path=ppt/media/image18.png>
</file>

<file path=ppt/media/image2.jpeg>
</file>

<file path=ppt/media/image3.jf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educative.io/blog/python-concurrency-making-sense-of-asyncio"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medium.com/@vikashsahu4/kafka-a-distributed-messaging-system-for-log-processing-ce62e396626c"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www.microsoft.com/en-us/research/wp-content/uploads/2017/09/Kafka.pdf"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ab08f2013b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ab08f2013b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ac465cdf22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ac465cdf22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Para a gente entender um pouco mais de como a linguagem chegou a esse definição e a esse formato e como que ela virou a favorita.</a:t>
            </a:r>
            <a:endParaRPr dirty="0"/>
          </a:p>
        </p:txBody>
      </p:sp>
    </p:spTree>
    <p:extLst>
      <p:ext uri="{BB962C8B-B14F-4D97-AF65-F5344CB8AC3E}">
        <p14:creationId xmlns:p14="http://schemas.microsoft.com/office/powerpoint/2010/main" val="40424365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b08f2013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b08f2013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3D3D4E"/>
                </a:solidFill>
                <a:effectLst/>
                <a:latin typeface="Droid Serif"/>
              </a:rPr>
              <a:t>Python was made by Dutch programmer Guido Van Rossum in the late 1980s. At the time, he was working on a distributed system called Amoeba at CWI, a computer science research center in the Netherlands. C was the primary language he and the other researchers used.</a:t>
            </a:r>
          </a:p>
          <a:p>
            <a:pPr algn="l"/>
            <a:r>
              <a:rPr lang="en-US" b="0" i="0" dirty="0">
                <a:solidFill>
                  <a:srgbClr val="3D3D4E"/>
                </a:solidFill>
                <a:effectLst/>
                <a:latin typeface="Droid Serif"/>
              </a:rPr>
              <a:t>Van Rossum felt that programming with C was **too time consuming*8. He began to create a new language in his free time that would let him work faster. Little did he know that this side project would eventually become one of the most popular, widespread programming languages in the world.</a:t>
            </a:r>
          </a:p>
          <a:p>
            <a:pPr algn="l"/>
            <a:r>
              <a:rPr lang="en-US" b="0" i="0" dirty="0">
                <a:solidFill>
                  <a:srgbClr val="3D3D4E"/>
                </a:solidFill>
                <a:effectLst/>
                <a:latin typeface="Droid Serif"/>
              </a:rPr>
              <a:t>The appeal of Python has always been its simplicity and unique mixture of C with bash script capabilities. Van Rossum drew </a:t>
            </a:r>
            <a:r>
              <a:rPr lang="en-US" b="1" i="0" dirty="0">
                <a:solidFill>
                  <a:srgbClr val="3D3D4E"/>
                </a:solidFill>
                <a:effectLst/>
                <a:latin typeface="Droid Serif"/>
              </a:rPr>
              <a:t>heavily on the ABC programming language</a:t>
            </a:r>
            <a:r>
              <a:rPr lang="en-US" b="0" i="0" dirty="0">
                <a:solidFill>
                  <a:srgbClr val="3D3D4E"/>
                </a:solidFill>
                <a:effectLst/>
                <a:latin typeface="Droid Serif"/>
              </a:rPr>
              <a:t> but included tools for dynamic types and imperative programming as well.</a:t>
            </a:r>
          </a:p>
          <a:p>
            <a:pPr algn="l"/>
            <a:r>
              <a:rPr lang="en-US" b="1" i="0" dirty="0">
                <a:solidFill>
                  <a:srgbClr val="3D3D4E"/>
                </a:solidFill>
                <a:effectLst/>
                <a:latin typeface="Droid Serif"/>
              </a:rPr>
              <a:t>History:</a:t>
            </a:r>
            <a:r>
              <a:rPr lang="en-US" b="0" i="0" dirty="0">
                <a:solidFill>
                  <a:srgbClr val="3D3D4E"/>
                </a:solidFill>
                <a:effectLst/>
                <a:latin typeface="Droid Serif"/>
              </a:rPr>
              <a:t> As Van Rossum was creating Python, he was reading the script of a popular BBC comedy series called “Monty Python’s Flying Circus”. So he decided on the name Python for his new language because it was unique and mysterious.</a:t>
            </a:r>
          </a:p>
          <a:p>
            <a:pPr algn="l"/>
            <a:r>
              <a:rPr lang="en-US" b="0" i="0" dirty="0">
                <a:solidFill>
                  <a:srgbClr val="3D3D4E"/>
                </a:solidFill>
                <a:effectLst/>
                <a:latin typeface="Droid Serif"/>
              </a:rPr>
              <a:t>Python began to slowly rise in popularity after its open-source release on </a:t>
            </a:r>
            <a:r>
              <a:rPr lang="en-US" b="0" i="0" dirty="0" err="1">
                <a:solidFill>
                  <a:srgbClr val="3D3D4E"/>
                </a:solidFill>
                <a:effectLst/>
                <a:latin typeface="Droid Serif"/>
              </a:rPr>
              <a:t>alt.sources</a:t>
            </a:r>
            <a:r>
              <a:rPr lang="en-US" b="0" i="0" dirty="0">
                <a:solidFill>
                  <a:srgbClr val="3D3D4E"/>
                </a:solidFill>
                <a:effectLst/>
                <a:latin typeface="Droid Serif"/>
              </a:rPr>
              <a:t>. By the 1990s, Python started to win out over other similar languages like Perl and Ruby due to support by tech companies NIST and Microsoft.</a:t>
            </a:r>
          </a:p>
          <a:p>
            <a:pPr algn="l"/>
            <a:endParaRPr lang="en-US" b="0" i="0" dirty="0">
              <a:solidFill>
                <a:srgbClr val="3D3D4E"/>
              </a:solidFill>
              <a:effectLst/>
              <a:latin typeface="Droid Serif"/>
            </a:endParaRPr>
          </a:p>
          <a:p>
            <a:pPr algn="l"/>
            <a:endParaRPr lang="en-US" b="0" i="0" dirty="0">
              <a:solidFill>
                <a:srgbClr val="3D3D4E"/>
              </a:solidFill>
              <a:effectLst/>
              <a:latin typeface="Droid Serif"/>
            </a:endParaRP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r>
              <a:rPr lang="pt-BR" dirty="0"/>
              <a:t>Seus principais benefícios são:</a:t>
            </a: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endParaRPr lang="pt-BR" dirty="0"/>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Readability</a:t>
            </a:r>
            <a:r>
              <a:rPr lang="en-US" b="0" i="0" dirty="0">
                <a:solidFill>
                  <a:srgbClr val="3D3D4E"/>
                </a:solidFill>
                <a:effectLst/>
                <a:latin typeface="Roboto" panose="02000000000000000000" pitchFamily="2" charset="0"/>
                <a:ea typeface="Roboto" panose="02000000000000000000" pitchFamily="2" charset="0"/>
              </a:rPr>
              <a:t>, English-like syntax lets you parse meaning at a glance.</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Interpreted Language</a:t>
            </a:r>
            <a:r>
              <a:rPr lang="en-US" b="0" i="0" dirty="0">
                <a:solidFill>
                  <a:srgbClr val="3D3D4E"/>
                </a:solidFill>
                <a:effectLst/>
                <a:latin typeface="Roboto" panose="02000000000000000000" pitchFamily="2" charset="0"/>
                <a:ea typeface="Roboto" panose="02000000000000000000" pitchFamily="2" charset="0"/>
              </a:rPr>
              <a:t>, easier to debug.</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Dynamically Typed</a:t>
            </a:r>
            <a:r>
              <a:rPr lang="en-US" b="0" i="0" dirty="0">
                <a:solidFill>
                  <a:srgbClr val="3D3D4E"/>
                </a:solidFill>
                <a:effectLst/>
                <a:latin typeface="Roboto" panose="02000000000000000000" pitchFamily="2" charset="0"/>
                <a:ea typeface="Roboto" panose="02000000000000000000" pitchFamily="2" charset="0"/>
              </a:rPr>
              <a:t>, Python determines types at execution. No need to declare variables and data types.</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Open-Source</a:t>
            </a:r>
            <a:r>
              <a:rPr lang="en-US" b="0" i="0" dirty="0">
                <a:solidFill>
                  <a:srgbClr val="3D3D4E"/>
                </a:solidFill>
                <a:effectLst/>
                <a:latin typeface="Roboto" panose="02000000000000000000" pitchFamily="2" charset="0"/>
                <a:ea typeface="Roboto" panose="02000000000000000000" pitchFamily="2" charset="0"/>
              </a:rPr>
              <a:t>, Python is free to use and develops quickly due to community input.</a:t>
            </a:r>
            <a:endParaRPr lang="pt-BR" dirty="0">
              <a:latin typeface="Roboto" panose="02000000000000000000" pitchFamily="2" charset="0"/>
              <a:ea typeface="Roboto" panose="02000000000000000000" pitchFamily="2" charset="0"/>
            </a:endParaRPr>
          </a:p>
          <a:p>
            <a:pPr algn="l"/>
            <a:endParaRPr lang="en-US" b="0" i="0" dirty="0">
              <a:solidFill>
                <a:srgbClr val="3D3D4E"/>
              </a:solidFill>
              <a:effectLst/>
              <a:latin typeface="Droid Serif"/>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ab08f2013b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ab08f2013b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3D3D4E"/>
                </a:solidFill>
                <a:effectLst/>
                <a:latin typeface="Droid Serif"/>
              </a:rPr>
              <a:t>Between 2012 and 2015, large technology companies like Facebook, Google, and Netflix soon expanded the field of data science and machine learning, using Python as the primary language and R for data visualization. More big-name Python tools like TensorFlow and Seaborn were developed by these companies, making Python the #1 choice for data scientists.</a:t>
            </a:r>
          </a:p>
          <a:p>
            <a:r>
              <a:rPr lang="en-US" b="1" dirty="0">
                <a:effectLst/>
                <a:latin typeface="Droid Serif"/>
              </a:rPr>
              <a:t>Note:</a:t>
            </a:r>
            <a:r>
              <a:rPr lang="en-US" dirty="0">
                <a:effectLst/>
              </a:rPr>
              <a:t> Around 2014, Python had become one of the primary programming languages for </a:t>
            </a:r>
            <a:r>
              <a:rPr lang="en-US" b="1" dirty="0">
                <a:effectLst/>
                <a:latin typeface="Droid Serif"/>
              </a:rPr>
              <a:t>beginners</a:t>
            </a:r>
            <a:r>
              <a:rPr lang="en-US" dirty="0">
                <a:effectLst/>
              </a:rPr>
              <a:t>. It was even adopted by universities for CS student students and coding camps around the world.</a:t>
            </a:r>
          </a:p>
          <a:p>
            <a:r>
              <a:rPr lang="pt-BR" b="0" dirty="0" err="1">
                <a:effectLst/>
              </a:rPr>
              <a:t>dded</a:t>
            </a:r>
            <a:r>
              <a:rPr lang="pt-BR" b="0" dirty="0">
                <a:effectLst/>
              </a:rPr>
              <a:t> </a:t>
            </a:r>
            <a:r>
              <a:rPr lang="pt-BR" b="0" dirty="0" err="1">
                <a:effectLst/>
              </a:rPr>
              <a:t>the</a:t>
            </a:r>
            <a:r>
              <a:rPr lang="pt-BR" b="0" dirty="0">
                <a:effectLst/>
              </a:rPr>
              <a:t> </a:t>
            </a:r>
            <a:r>
              <a:rPr lang="pt-BR" b="0" u="none" strike="noStrike" dirty="0" err="1">
                <a:effectLst/>
                <a:hlinkClick r:id="rId3"/>
              </a:rPr>
              <a:t>asyncho</a:t>
            </a:r>
            <a:r>
              <a:rPr lang="pt-BR" b="0" dirty="0">
                <a:effectLst/>
              </a:rPr>
              <a:t> module </a:t>
            </a:r>
            <a:r>
              <a:rPr lang="pt-BR" b="0" dirty="0" err="1">
                <a:effectLst/>
              </a:rPr>
              <a:t>that</a:t>
            </a:r>
            <a:r>
              <a:rPr lang="pt-BR" b="0" dirty="0">
                <a:effectLst/>
              </a:rPr>
              <a:t> includes </a:t>
            </a:r>
            <a:r>
              <a:rPr lang="pt-BR" b="0" dirty="0" err="1">
                <a:effectLst/>
              </a:rPr>
              <a:t>support</a:t>
            </a:r>
            <a:r>
              <a:rPr lang="pt-BR" b="0" dirty="0">
                <a:effectLst/>
              </a:rPr>
              <a:t> for </a:t>
            </a:r>
            <a:r>
              <a:rPr lang="pt-BR" b="0" dirty="0" err="1">
                <a:effectLst/>
              </a:rPr>
              <a:t>event</a:t>
            </a:r>
            <a:r>
              <a:rPr lang="pt-BR" b="0" dirty="0">
                <a:effectLst/>
              </a:rPr>
              <a:t> loop </a:t>
            </a:r>
            <a:r>
              <a:rPr lang="pt-BR" b="0" dirty="0" err="1">
                <a:effectLst/>
              </a:rPr>
              <a:t>implementations.Python</a:t>
            </a:r>
            <a:r>
              <a:rPr lang="pt-BR" b="0" dirty="0">
                <a:effectLst/>
              </a:rPr>
              <a:t> 3.5</a:t>
            </a:r>
          </a:p>
          <a:p>
            <a:r>
              <a:rPr lang="pt-BR" b="0" dirty="0" err="1">
                <a:effectLst/>
              </a:rPr>
              <a:t>September</a:t>
            </a:r>
            <a:r>
              <a:rPr lang="pt-BR" b="0" dirty="0">
                <a:effectLst/>
              </a:rPr>
              <a:t> 2015Additional </a:t>
            </a:r>
            <a:r>
              <a:rPr lang="pt-BR" b="0" dirty="0" err="1">
                <a:effectLst/>
              </a:rPr>
              <a:t>support</a:t>
            </a:r>
            <a:r>
              <a:rPr lang="pt-BR" b="0" dirty="0">
                <a:effectLst/>
              </a:rPr>
              <a:t> for </a:t>
            </a:r>
            <a:r>
              <a:rPr lang="pt-BR" b="0" dirty="0" err="1">
                <a:effectLst/>
              </a:rPr>
              <a:t>asynchronous</a:t>
            </a:r>
            <a:r>
              <a:rPr lang="pt-BR" b="0" dirty="0">
                <a:effectLst/>
              </a:rPr>
              <a:t> </a:t>
            </a:r>
            <a:r>
              <a:rPr lang="pt-BR" b="0" dirty="0" err="1">
                <a:effectLst/>
              </a:rPr>
              <a:t>programming</a:t>
            </a:r>
            <a:r>
              <a:rPr lang="pt-BR" b="0" dirty="0">
                <a:effectLst/>
              </a:rPr>
              <a:t> </a:t>
            </a:r>
            <a:r>
              <a:rPr lang="pt-BR" b="0" dirty="0" err="1">
                <a:effectLst/>
              </a:rPr>
              <a:t>by</a:t>
            </a:r>
            <a:r>
              <a:rPr lang="pt-BR" b="0" dirty="0">
                <a:effectLst/>
              </a:rPr>
              <a:t> </a:t>
            </a:r>
            <a:r>
              <a:rPr lang="pt-BR" b="0" dirty="0" err="1">
                <a:effectLst/>
              </a:rPr>
              <a:t>adding</a:t>
            </a:r>
            <a:r>
              <a:rPr lang="pt-BR" b="0" dirty="0">
                <a:effectLst/>
              </a:rPr>
              <a:t> </a:t>
            </a:r>
            <a:r>
              <a:rPr lang="pt-BR" b="0" dirty="0" err="1">
                <a:effectLst/>
              </a:rPr>
              <a:t>awaitable</a:t>
            </a:r>
            <a:r>
              <a:rPr lang="pt-BR" b="0" dirty="0">
                <a:effectLst/>
              </a:rPr>
              <a:t> </a:t>
            </a:r>
            <a:r>
              <a:rPr lang="pt-BR" b="0" dirty="0" err="1">
                <a:effectLst/>
              </a:rPr>
              <a:t>objects</a:t>
            </a:r>
            <a:r>
              <a:rPr lang="pt-BR" b="0" dirty="0">
                <a:effectLst/>
              </a:rPr>
              <a:t>, </a:t>
            </a:r>
            <a:r>
              <a:rPr lang="pt-BR" b="0" dirty="0" err="1">
                <a:effectLst/>
              </a:rPr>
              <a:t>coroutine</a:t>
            </a:r>
            <a:r>
              <a:rPr lang="pt-BR" b="0" dirty="0">
                <a:effectLst/>
              </a:rPr>
              <a:t> </a:t>
            </a:r>
            <a:r>
              <a:rPr lang="pt-BR" b="0" dirty="0" err="1">
                <a:effectLst/>
              </a:rPr>
              <a:t>functions</a:t>
            </a:r>
            <a:r>
              <a:rPr lang="pt-BR" b="0" dirty="0">
                <a:effectLst/>
              </a:rPr>
              <a:t>, </a:t>
            </a:r>
            <a:r>
              <a:rPr lang="pt-BR" b="0" dirty="0" err="1">
                <a:effectLst/>
              </a:rPr>
              <a:t>asynchronous</a:t>
            </a:r>
            <a:r>
              <a:rPr lang="pt-BR" b="0" dirty="0">
                <a:effectLst/>
              </a:rPr>
              <a:t> </a:t>
            </a:r>
            <a:r>
              <a:rPr lang="pt-BR" b="0" dirty="0" err="1">
                <a:effectLst/>
              </a:rPr>
              <a:t>iteration</a:t>
            </a:r>
            <a:r>
              <a:rPr lang="pt-BR" b="0" dirty="0">
                <a:effectLst/>
              </a:rPr>
              <a:t>, </a:t>
            </a:r>
            <a:r>
              <a:rPr lang="pt-BR" b="0" dirty="0" err="1">
                <a:effectLst/>
              </a:rPr>
              <a:t>and</a:t>
            </a:r>
            <a:r>
              <a:rPr lang="pt-BR" b="0" dirty="0">
                <a:effectLst/>
              </a:rPr>
              <a:t> </a:t>
            </a:r>
            <a:r>
              <a:rPr lang="pt-BR" b="0" dirty="0" err="1">
                <a:effectLst/>
              </a:rPr>
              <a:t>asynchronous</a:t>
            </a:r>
            <a:r>
              <a:rPr lang="pt-BR" b="0" dirty="0">
                <a:effectLst/>
              </a:rPr>
              <a:t> </a:t>
            </a:r>
            <a:r>
              <a:rPr lang="pt-BR" b="0" dirty="0" err="1">
                <a:effectLst/>
              </a:rPr>
              <a:t>context</a:t>
            </a:r>
            <a:r>
              <a:rPr lang="pt-BR" b="0" dirty="0">
                <a:effectLst/>
              </a:rPr>
              <a:t> managers.</a:t>
            </a:r>
          </a:p>
          <a:p>
            <a:r>
              <a:rPr lang="pt-BR" b="0" dirty="0">
                <a:effectLst/>
              </a:rPr>
              <a:t>Print passa a ser </a:t>
            </a:r>
            <a:r>
              <a:rPr lang="pt-BR" b="0" dirty="0" err="1">
                <a:effectLst/>
              </a:rPr>
              <a:t>built</a:t>
            </a:r>
            <a:r>
              <a:rPr lang="pt-BR" b="0" dirty="0">
                <a:effectLst/>
              </a:rPr>
              <a:t> in</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b08f2013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b08f2013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3D3D4E"/>
                </a:solidFill>
                <a:effectLst/>
                <a:latin typeface="Droid Serif"/>
              </a:rPr>
              <a:t>Python was made by Dutch programmer Guido Van Rossum in the late 1980s. At the time, he was working on a distributed system called Amoeba at CWI, a computer science research center in the Netherlands. C was the primary language he and the other researchers used.</a:t>
            </a:r>
          </a:p>
          <a:p>
            <a:pPr algn="l"/>
            <a:r>
              <a:rPr lang="en-US" b="0" i="0" dirty="0">
                <a:solidFill>
                  <a:srgbClr val="3D3D4E"/>
                </a:solidFill>
                <a:effectLst/>
                <a:latin typeface="Droid Serif"/>
              </a:rPr>
              <a:t>Van Rossum felt that programming with C was **too time consuming*8. He began to create a new language in his free time that would let him work faster. Little did he know that this side project would eventually become one of the most popular, widespread programming languages in the world.</a:t>
            </a:r>
          </a:p>
          <a:p>
            <a:pPr algn="l"/>
            <a:r>
              <a:rPr lang="en-US" b="0" i="0" dirty="0">
                <a:solidFill>
                  <a:srgbClr val="3D3D4E"/>
                </a:solidFill>
                <a:effectLst/>
                <a:latin typeface="Droid Serif"/>
              </a:rPr>
              <a:t>The appeal of Python has always been its simplicity and unique mixture of C with bash script capabilities. Van Rossum drew </a:t>
            </a:r>
            <a:r>
              <a:rPr lang="en-US" b="1" i="0" dirty="0">
                <a:solidFill>
                  <a:srgbClr val="3D3D4E"/>
                </a:solidFill>
                <a:effectLst/>
                <a:latin typeface="Droid Serif"/>
              </a:rPr>
              <a:t>heavily on the ABC programming language</a:t>
            </a:r>
            <a:r>
              <a:rPr lang="en-US" b="0" i="0" dirty="0">
                <a:solidFill>
                  <a:srgbClr val="3D3D4E"/>
                </a:solidFill>
                <a:effectLst/>
                <a:latin typeface="Droid Serif"/>
              </a:rPr>
              <a:t> but included tools for dynamic types and imperative programming as well.</a:t>
            </a:r>
          </a:p>
          <a:p>
            <a:pPr algn="l"/>
            <a:r>
              <a:rPr lang="en-US" b="1" i="0" dirty="0">
                <a:solidFill>
                  <a:srgbClr val="3D3D4E"/>
                </a:solidFill>
                <a:effectLst/>
                <a:latin typeface="Droid Serif"/>
              </a:rPr>
              <a:t>History:</a:t>
            </a:r>
            <a:r>
              <a:rPr lang="en-US" b="0" i="0" dirty="0">
                <a:solidFill>
                  <a:srgbClr val="3D3D4E"/>
                </a:solidFill>
                <a:effectLst/>
                <a:latin typeface="Droid Serif"/>
              </a:rPr>
              <a:t> As Van Rossum was creating Python, he was reading the script of a popular BBC comedy series called “Monty Python’s Flying Circus”. So he decided on the name Python for his new language because it was unique and mysterious.</a:t>
            </a:r>
          </a:p>
          <a:p>
            <a:pPr algn="l"/>
            <a:r>
              <a:rPr lang="en-US" b="0" i="0" dirty="0">
                <a:solidFill>
                  <a:srgbClr val="3D3D4E"/>
                </a:solidFill>
                <a:effectLst/>
                <a:latin typeface="Droid Serif"/>
              </a:rPr>
              <a:t>Python began to slowly rise in popularity after its open-source release on </a:t>
            </a:r>
            <a:r>
              <a:rPr lang="en-US" b="0" i="0" dirty="0" err="1">
                <a:solidFill>
                  <a:srgbClr val="3D3D4E"/>
                </a:solidFill>
                <a:effectLst/>
                <a:latin typeface="Droid Serif"/>
              </a:rPr>
              <a:t>alt.sources</a:t>
            </a:r>
            <a:r>
              <a:rPr lang="en-US" b="0" i="0" dirty="0">
                <a:solidFill>
                  <a:srgbClr val="3D3D4E"/>
                </a:solidFill>
                <a:effectLst/>
                <a:latin typeface="Droid Serif"/>
              </a:rPr>
              <a:t>. By the 1990s, Python started to win out over other similar languages like Perl and Ruby due to support by tech companies NIST and Microsoft.</a:t>
            </a:r>
          </a:p>
          <a:p>
            <a:pPr algn="l"/>
            <a:endParaRPr lang="en-US" b="0" i="0" dirty="0">
              <a:solidFill>
                <a:srgbClr val="3D3D4E"/>
              </a:solidFill>
              <a:effectLst/>
              <a:latin typeface="Droid Serif"/>
            </a:endParaRPr>
          </a:p>
          <a:p>
            <a:pPr algn="l"/>
            <a:endParaRPr lang="en-US" b="0" i="0" dirty="0">
              <a:solidFill>
                <a:srgbClr val="3D3D4E"/>
              </a:solidFill>
              <a:effectLst/>
              <a:latin typeface="Droid Serif"/>
            </a:endParaRP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r>
              <a:rPr lang="pt-BR" dirty="0"/>
              <a:t>Seus principais benefícios são:</a:t>
            </a: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endParaRPr lang="pt-BR" dirty="0"/>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Readability</a:t>
            </a:r>
            <a:r>
              <a:rPr lang="en-US" b="0" i="0" dirty="0">
                <a:solidFill>
                  <a:srgbClr val="3D3D4E"/>
                </a:solidFill>
                <a:effectLst/>
                <a:latin typeface="Roboto" panose="02000000000000000000" pitchFamily="2" charset="0"/>
                <a:ea typeface="Roboto" panose="02000000000000000000" pitchFamily="2" charset="0"/>
              </a:rPr>
              <a:t>, English-like syntax lets you parse meaning at a glance.</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Interpreted Language</a:t>
            </a:r>
            <a:r>
              <a:rPr lang="en-US" b="0" i="0" dirty="0">
                <a:solidFill>
                  <a:srgbClr val="3D3D4E"/>
                </a:solidFill>
                <a:effectLst/>
                <a:latin typeface="Roboto" panose="02000000000000000000" pitchFamily="2" charset="0"/>
                <a:ea typeface="Roboto" panose="02000000000000000000" pitchFamily="2" charset="0"/>
              </a:rPr>
              <a:t>, easier to debug.</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Dynamically Typed</a:t>
            </a:r>
            <a:r>
              <a:rPr lang="en-US" b="0" i="0" dirty="0">
                <a:solidFill>
                  <a:srgbClr val="3D3D4E"/>
                </a:solidFill>
                <a:effectLst/>
                <a:latin typeface="Roboto" panose="02000000000000000000" pitchFamily="2" charset="0"/>
                <a:ea typeface="Roboto" panose="02000000000000000000" pitchFamily="2" charset="0"/>
              </a:rPr>
              <a:t>, Python determines types at execution. No need to declare variables and data types.</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Open-Source</a:t>
            </a:r>
            <a:r>
              <a:rPr lang="en-US" b="0" i="0" dirty="0">
                <a:solidFill>
                  <a:srgbClr val="3D3D4E"/>
                </a:solidFill>
                <a:effectLst/>
                <a:latin typeface="Roboto" panose="02000000000000000000" pitchFamily="2" charset="0"/>
                <a:ea typeface="Roboto" panose="02000000000000000000" pitchFamily="2" charset="0"/>
              </a:rPr>
              <a:t>, Python is free to use and develops quickly due to community input.</a:t>
            </a:r>
            <a:endParaRPr lang="pt-BR" dirty="0">
              <a:latin typeface="Roboto" panose="02000000000000000000" pitchFamily="2" charset="0"/>
              <a:ea typeface="Roboto" panose="02000000000000000000" pitchFamily="2" charset="0"/>
            </a:endParaRPr>
          </a:p>
          <a:p>
            <a:pPr algn="l"/>
            <a:endParaRPr lang="en-US" b="0" i="0" dirty="0">
              <a:solidFill>
                <a:srgbClr val="3D3D4E"/>
              </a:solidFill>
              <a:effectLst/>
              <a:latin typeface="Droid Serif"/>
            </a:endParaRPr>
          </a:p>
        </p:txBody>
      </p:sp>
    </p:spTree>
    <p:extLst>
      <p:ext uri="{BB962C8B-B14F-4D97-AF65-F5344CB8AC3E}">
        <p14:creationId xmlns:p14="http://schemas.microsoft.com/office/powerpoint/2010/main" val="1896274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b08f2013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b08f2013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3D3D4E"/>
                </a:solidFill>
                <a:effectLst/>
                <a:latin typeface="Droid Serif"/>
              </a:rPr>
              <a:t>Python was made by Dutch programmer Guido Van Rossum in the late 1980s. At the time, he was working on a distributed system called Amoeba at CWI, a computer science research center in the Netherlands. C was the primary language he and the other researchers used.</a:t>
            </a:r>
          </a:p>
          <a:p>
            <a:pPr algn="l"/>
            <a:r>
              <a:rPr lang="en-US" b="0" i="0" dirty="0">
                <a:solidFill>
                  <a:srgbClr val="3D3D4E"/>
                </a:solidFill>
                <a:effectLst/>
                <a:latin typeface="Droid Serif"/>
              </a:rPr>
              <a:t>Van Rossum felt that programming with C was **too time consuming*8. He began to create a new language in his free time that would let him work faster. Little did he know that this side project would eventually become one of the most popular, widespread programming languages in the world.</a:t>
            </a:r>
          </a:p>
          <a:p>
            <a:pPr algn="l"/>
            <a:r>
              <a:rPr lang="en-US" b="0" i="0" dirty="0">
                <a:solidFill>
                  <a:srgbClr val="3D3D4E"/>
                </a:solidFill>
                <a:effectLst/>
                <a:latin typeface="Droid Serif"/>
              </a:rPr>
              <a:t>The appeal of Python has always been its simplicity and unique mixture of C with bash script capabilities. Van Rossum drew </a:t>
            </a:r>
            <a:r>
              <a:rPr lang="en-US" b="1" i="0" dirty="0">
                <a:solidFill>
                  <a:srgbClr val="3D3D4E"/>
                </a:solidFill>
                <a:effectLst/>
                <a:latin typeface="Droid Serif"/>
              </a:rPr>
              <a:t>heavily on the ABC programming language</a:t>
            </a:r>
            <a:r>
              <a:rPr lang="en-US" b="0" i="0" dirty="0">
                <a:solidFill>
                  <a:srgbClr val="3D3D4E"/>
                </a:solidFill>
                <a:effectLst/>
                <a:latin typeface="Droid Serif"/>
              </a:rPr>
              <a:t> but included tools for dynamic types and imperative programming as well.</a:t>
            </a:r>
          </a:p>
          <a:p>
            <a:pPr algn="l"/>
            <a:r>
              <a:rPr lang="en-US" b="1" i="0" dirty="0">
                <a:solidFill>
                  <a:srgbClr val="3D3D4E"/>
                </a:solidFill>
                <a:effectLst/>
                <a:latin typeface="Droid Serif"/>
              </a:rPr>
              <a:t>History:</a:t>
            </a:r>
            <a:r>
              <a:rPr lang="en-US" b="0" i="0" dirty="0">
                <a:solidFill>
                  <a:srgbClr val="3D3D4E"/>
                </a:solidFill>
                <a:effectLst/>
                <a:latin typeface="Droid Serif"/>
              </a:rPr>
              <a:t> As Van Rossum was creating Python, he was reading the script of a popular BBC comedy series called “Monty Python’s Flying Circus”. So he decided on the name Python for his new language because it was unique and mysterious.</a:t>
            </a:r>
          </a:p>
          <a:p>
            <a:pPr algn="l"/>
            <a:r>
              <a:rPr lang="en-US" b="0" i="0" dirty="0">
                <a:solidFill>
                  <a:srgbClr val="3D3D4E"/>
                </a:solidFill>
                <a:effectLst/>
                <a:latin typeface="Droid Serif"/>
              </a:rPr>
              <a:t>Python began to slowly rise in popularity after its open-source release on </a:t>
            </a:r>
            <a:r>
              <a:rPr lang="en-US" b="0" i="0" dirty="0" err="1">
                <a:solidFill>
                  <a:srgbClr val="3D3D4E"/>
                </a:solidFill>
                <a:effectLst/>
                <a:latin typeface="Droid Serif"/>
              </a:rPr>
              <a:t>alt.sources</a:t>
            </a:r>
            <a:r>
              <a:rPr lang="en-US" b="0" i="0" dirty="0">
                <a:solidFill>
                  <a:srgbClr val="3D3D4E"/>
                </a:solidFill>
                <a:effectLst/>
                <a:latin typeface="Droid Serif"/>
              </a:rPr>
              <a:t>. By the 1990s, Python started to win out over other similar languages like Perl and Ruby due to support by tech companies NIST and Microsoft.</a:t>
            </a:r>
          </a:p>
          <a:p>
            <a:pPr algn="l"/>
            <a:endParaRPr lang="en-US" b="0" i="0" dirty="0">
              <a:solidFill>
                <a:srgbClr val="3D3D4E"/>
              </a:solidFill>
              <a:effectLst/>
              <a:latin typeface="Droid Serif"/>
            </a:endParaRPr>
          </a:p>
          <a:p>
            <a:pPr algn="l"/>
            <a:endParaRPr lang="en-US" b="0" i="0" dirty="0">
              <a:solidFill>
                <a:srgbClr val="3D3D4E"/>
              </a:solidFill>
              <a:effectLst/>
              <a:latin typeface="Droid Serif"/>
            </a:endParaRP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r>
              <a:rPr lang="pt-BR" dirty="0"/>
              <a:t>Seus principais benefícios são:</a:t>
            </a: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endParaRPr lang="pt-BR" dirty="0"/>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Readability</a:t>
            </a:r>
            <a:r>
              <a:rPr lang="en-US" b="0" i="0" dirty="0">
                <a:solidFill>
                  <a:srgbClr val="3D3D4E"/>
                </a:solidFill>
                <a:effectLst/>
                <a:latin typeface="Roboto" panose="02000000000000000000" pitchFamily="2" charset="0"/>
                <a:ea typeface="Roboto" panose="02000000000000000000" pitchFamily="2" charset="0"/>
              </a:rPr>
              <a:t>, English-like syntax lets you parse meaning at a glance.</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Interpreted Language</a:t>
            </a:r>
            <a:r>
              <a:rPr lang="en-US" b="0" i="0" dirty="0">
                <a:solidFill>
                  <a:srgbClr val="3D3D4E"/>
                </a:solidFill>
                <a:effectLst/>
                <a:latin typeface="Roboto" panose="02000000000000000000" pitchFamily="2" charset="0"/>
                <a:ea typeface="Roboto" panose="02000000000000000000" pitchFamily="2" charset="0"/>
              </a:rPr>
              <a:t>, easier to debug.</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Dynamically Typed</a:t>
            </a:r>
            <a:r>
              <a:rPr lang="en-US" b="0" i="0" dirty="0">
                <a:solidFill>
                  <a:srgbClr val="3D3D4E"/>
                </a:solidFill>
                <a:effectLst/>
                <a:latin typeface="Roboto" panose="02000000000000000000" pitchFamily="2" charset="0"/>
                <a:ea typeface="Roboto" panose="02000000000000000000" pitchFamily="2" charset="0"/>
              </a:rPr>
              <a:t>, Python determines types at execution. No need to declare variables and data types.</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Open-Source</a:t>
            </a:r>
            <a:r>
              <a:rPr lang="en-US" b="0" i="0" dirty="0">
                <a:solidFill>
                  <a:srgbClr val="3D3D4E"/>
                </a:solidFill>
                <a:effectLst/>
                <a:latin typeface="Roboto" panose="02000000000000000000" pitchFamily="2" charset="0"/>
                <a:ea typeface="Roboto" panose="02000000000000000000" pitchFamily="2" charset="0"/>
              </a:rPr>
              <a:t>, Python is free to use and develops quickly due to community input.</a:t>
            </a:r>
            <a:endParaRPr lang="pt-BR" dirty="0">
              <a:latin typeface="Roboto" panose="02000000000000000000" pitchFamily="2" charset="0"/>
              <a:ea typeface="Roboto" panose="02000000000000000000" pitchFamily="2" charset="0"/>
            </a:endParaRPr>
          </a:p>
          <a:p>
            <a:pPr algn="l"/>
            <a:endParaRPr lang="en-US" b="0" i="0" dirty="0">
              <a:solidFill>
                <a:srgbClr val="3D3D4E"/>
              </a:solidFill>
              <a:effectLst/>
              <a:latin typeface="Droid Serif"/>
            </a:endParaRPr>
          </a:p>
        </p:txBody>
      </p:sp>
    </p:spTree>
    <p:extLst>
      <p:ext uri="{BB962C8B-B14F-4D97-AF65-F5344CB8AC3E}">
        <p14:creationId xmlns:p14="http://schemas.microsoft.com/office/powerpoint/2010/main" val="15511581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ac465cdf22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ac465cdf22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ab08f2013b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ab08f2013b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950678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ab08f2013b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ab08f2013b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552423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ab08f2013b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ab08f2013b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9420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ac465cdf22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ac465cdf22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ab08f2013b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ab08f2013b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b08f2013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b08f2013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3D3D4E"/>
                </a:solidFill>
                <a:effectLst/>
                <a:latin typeface="Droid Serif"/>
              </a:rPr>
              <a:t>Python was made by Dutch programmer Guido Van Rossum in the late 1980s. At the time, he was working on a distributed system called Amoeba at CWI, a computer science research center in the Netherlands. C was the primary language he and the other researchers used.</a:t>
            </a:r>
          </a:p>
          <a:p>
            <a:pPr algn="l"/>
            <a:r>
              <a:rPr lang="en-US" b="0" i="0" dirty="0">
                <a:solidFill>
                  <a:srgbClr val="3D3D4E"/>
                </a:solidFill>
                <a:effectLst/>
                <a:latin typeface="Droid Serif"/>
              </a:rPr>
              <a:t>Van Rossum felt that programming with C was **too time consuming*8. He began to create a new language in his free time that would let him work faster. Little did he know that this side project would eventually become one of the most popular, widespread programming languages in the world.</a:t>
            </a:r>
          </a:p>
          <a:p>
            <a:pPr algn="l"/>
            <a:r>
              <a:rPr lang="en-US" b="0" i="0" dirty="0">
                <a:solidFill>
                  <a:srgbClr val="3D3D4E"/>
                </a:solidFill>
                <a:effectLst/>
                <a:latin typeface="Droid Serif"/>
              </a:rPr>
              <a:t>The appeal of Python has always been its simplicity and unique mixture of C with bash script capabilities. Van Rossum drew </a:t>
            </a:r>
            <a:r>
              <a:rPr lang="en-US" b="1" i="0" dirty="0">
                <a:solidFill>
                  <a:srgbClr val="3D3D4E"/>
                </a:solidFill>
                <a:effectLst/>
                <a:latin typeface="Droid Serif"/>
              </a:rPr>
              <a:t>heavily on the ABC programming language</a:t>
            </a:r>
            <a:r>
              <a:rPr lang="en-US" b="0" i="0" dirty="0">
                <a:solidFill>
                  <a:srgbClr val="3D3D4E"/>
                </a:solidFill>
                <a:effectLst/>
                <a:latin typeface="Droid Serif"/>
              </a:rPr>
              <a:t> but included tools for dynamic types and imperative programming as well.</a:t>
            </a:r>
          </a:p>
          <a:p>
            <a:pPr algn="l"/>
            <a:r>
              <a:rPr lang="en-US" b="1" i="0" dirty="0">
                <a:solidFill>
                  <a:srgbClr val="3D3D4E"/>
                </a:solidFill>
                <a:effectLst/>
                <a:latin typeface="Droid Serif"/>
              </a:rPr>
              <a:t>History:</a:t>
            </a:r>
            <a:r>
              <a:rPr lang="en-US" b="0" i="0" dirty="0">
                <a:solidFill>
                  <a:srgbClr val="3D3D4E"/>
                </a:solidFill>
                <a:effectLst/>
                <a:latin typeface="Droid Serif"/>
              </a:rPr>
              <a:t> As Van Rossum was creating Python, he was reading the script of a popular BBC comedy series called “Monty Python’s Flying Circus”. So he decided on the name Python for his new language because it was unique and mysterious.</a:t>
            </a:r>
          </a:p>
          <a:p>
            <a:pPr algn="l"/>
            <a:r>
              <a:rPr lang="en-US" b="0" i="0" dirty="0">
                <a:solidFill>
                  <a:srgbClr val="3D3D4E"/>
                </a:solidFill>
                <a:effectLst/>
                <a:latin typeface="Droid Serif"/>
              </a:rPr>
              <a:t>Python began to slowly rise in popularity after its open-source release on </a:t>
            </a:r>
            <a:r>
              <a:rPr lang="en-US" b="0" i="0" dirty="0" err="1">
                <a:solidFill>
                  <a:srgbClr val="3D3D4E"/>
                </a:solidFill>
                <a:effectLst/>
                <a:latin typeface="Droid Serif"/>
              </a:rPr>
              <a:t>alt.sources</a:t>
            </a:r>
            <a:r>
              <a:rPr lang="en-US" b="0" i="0" dirty="0">
                <a:solidFill>
                  <a:srgbClr val="3D3D4E"/>
                </a:solidFill>
                <a:effectLst/>
                <a:latin typeface="Droid Serif"/>
              </a:rPr>
              <a:t>. By the 1990s, Python started to win out over other similar languages like Perl and Ruby due to support by tech companies NIST and Microsoft.</a:t>
            </a:r>
          </a:p>
          <a:p>
            <a:pPr algn="l"/>
            <a:endParaRPr lang="en-US" b="0" i="0" dirty="0">
              <a:solidFill>
                <a:srgbClr val="3D3D4E"/>
              </a:solidFill>
              <a:effectLst/>
              <a:latin typeface="Droid Serif"/>
            </a:endParaRPr>
          </a:p>
          <a:p>
            <a:pPr algn="l"/>
            <a:endParaRPr lang="en-US" b="0" i="0" dirty="0">
              <a:solidFill>
                <a:srgbClr val="3D3D4E"/>
              </a:solidFill>
              <a:effectLst/>
              <a:latin typeface="Droid Serif"/>
            </a:endParaRP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r>
              <a:rPr lang="pt-BR" dirty="0"/>
              <a:t>Seus principais benefícios são:</a:t>
            </a: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endParaRPr lang="pt-BR" dirty="0"/>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Readability</a:t>
            </a:r>
            <a:r>
              <a:rPr lang="en-US" b="0" i="0" dirty="0">
                <a:solidFill>
                  <a:srgbClr val="3D3D4E"/>
                </a:solidFill>
                <a:effectLst/>
                <a:latin typeface="Roboto" panose="02000000000000000000" pitchFamily="2" charset="0"/>
                <a:ea typeface="Roboto" panose="02000000000000000000" pitchFamily="2" charset="0"/>
              </a:rPr>
              <a:t>, English-like syntax lets you parse meaning at a glance.</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Interpreted Language</a:t>
            </a:r>
            <a:r>
              <a:rPr lang="en-US" b="0" i="0" dirty="0">
                <a:solidFill>
                  <a:srgbClr val="3D3D4E"/>
                </a:solidFill>
                <a:effectLst/>
                <a:latin typeface="Roboto" panose="02000000000000000000" pitchFamily="2" charset="0"/>
                <a:ea typeface="Roboto" panose="02000000000000000000" pitchFamily="2" charset="0"/>
              </a:rPr>
              <a:t>, easier to debug.</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Dynamically Typed</a:t>
            </a:r>
            <a:r>
              <a:rPr lang="en-US" b="0" i="0" dirty="0">
                <a:solidFill>
                  <a:srgbClr val="3D3D4E"/>
                </a:solidFill>
                <a:effectLst/>
                <a:latin typeface="Roboto" panose="02000000000000000000" pitchFamily="2" charset="0"/>
                <a:ea typeface="Roboto" panose="02000000000000000000" pitchFamily="2" charset="0"/>
              </a:rPr>
              <a:t>, Python determines types at execution. No need to declare variables and data types.</a:t>
            </a:r>
          </a:p>
          <a:p>
            <a:pPr algn="l">
              <a:buFont typeface="Arial" panose="020B0604020202020204" pitchFamily="34" charset="0"/>
              <a:buChar char="•"/>
            </a:pPr>
            <a:r>
              <a:rPr lang="en-US" b="1" i="0" dirty="0">
                <a:solidFill>
                  <a:srgbClr val="3D3D4E"/>
                </a:solidFill>
                <a:effectLst/>
                <a:latin typeface="Roboto" panose="02000000000000000000" pitchFamily="2" charset="0"/>
                <a:ea typeface="Roboto" panose="02000000000000000000" pitchFamily="2" charset="0"/>
              </a:rPr>
              <a:t>Open-Source</a:t>
            </a:r>
            <a:r>
              <a:rPr lang="en-US" b="0" i="0" dirty="0">
                <a:solidFill>
                  <a:srgbClr val="3D3D4E"/>
                </a:solidFill>
                <a:effectLst/>
                <a:latin typeface="Roboto" panose="02000000000000000000" pitchFamily="2" charset="0"/>
                <a:ea typeface="Roboto" panose="02000000000000000000" pitchFamily="2" charset="0"/>
              </a:rPr>
              <a:t>, Python is free to use and develops quickly due to community input.</a:t>
            </a:r>
            <a:endParaRPr lang="pt-BR" dirty="0">
              <a:latin typeface="Roboto" panose="02000000000000000000" pitchFamily="2" charset="0"/>
              <a:ea typeface="Roboto" panose="02000000000000000000" pitchFamily="2" charset="0"/>
            </a:endParaRPr>
          </a:p>
          <a:p>
            <a:pPr algn="l"/>
            <a:endParaRPr lang="en-US" b="0" i="0" dirty="0">
              <a:solidFill>
                <a:srgbClr val="3D3D4E"/>
              </a:solidFill>
              <a:effectLst/>
              <a:latin typeface="Droid Serif"/>
            </a:endParaRPr>
          </a:p>
        </p:txBody>
      </p:sp>
    </p:spTree>
    <p:extLst>
      <p:ext uri="{BB962C8B-B14F-4D97-AF65-F5344CB8AC3E}">
        <p14:creationId xmlns:p14="http://schemas.microsoft.com/office/powerpoint/2010/main" val="42638729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ab08f2013b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ab08f2013b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442191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b08f2013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b08f2013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1" i="0" dirty="0">
                <a:solidFill>
                  <a:srgbClr val="464646"/>
                </a:solidFill>
                <a:effectLst/>
                <a:latin typeface="Open Sans" panose="020B0606030504020204" pitchFamily="34" charset="0"/>
              </a:rPr>
              <a:t>Batch</a:t>
            </a:r>
            <a:r>
              <a:rPr lang="en-US" b="0" i="0" dirty="0">
                <a:solidFill>
                  <a:srgbClr val="464646"/>
                </a:solidFill>
                <a:effectLst/>
                <a:latin typeface="Open Sans" panose="020B0606030504020204" pitchFamily="34" charset="0"/>
              </a:rPr>
              <a:t>. Batch processing is most useful for when you want to move large volumes of data at a regular interval, and you do not need to move data in real time. For example, it might be useful for integrating your Marketing data into a larger system for analysis.</a:t>
            </a:r>
          </a:p>
          <a:p>
            <a:pPr algn="l">
              <a:buFont typeface="Arial" panose="020B0604020202020204" pitchFamily="34" charset="0"/>
              <a:buChar char="•"/>
            </a:pPr>
            <a:r>
              <a:rPr lang="en-US" b="1" i="0" dirty="0">
                <a:solidFill>
                  <a:srgbClr val="464646"/>
                </a:solidFill>
                <a:effectLst/>
                <a:latin typeface="Open Sans" panose="020B0606030504020204" pitchFamily="34" charset="0"/>
              </a:rPr>
              <a:t>Real-time</a:t>
            </a:r>
            <a:r>
              <a:rPr lang="en-US" b="0" i="0" dirty="0">
                <a:solidFill>
                  <a:srgbClr val="464646"/>
                </a:solidFill>
                <a:effectLst/>
                <a:latin typeface="Open Sans" panose="020B0606030504020204" pitchFamily="34" charset="0"/>
              </a:rPr>
              <a:t>. These tools are optimized to process data in real time. Real-time is useful when you are processing data from a streaming source, such as the data from financial markets or telemetry from connected devices.</a:t>
            </a:r>
          </a:p>
          <a:p>
            <a:pPr algn="l">
              <a:buFont typeface="Arial" panose="020B0604020202020204" pitchFamily="34" charset="0"/>
              <a:buChar char="•"/>
            </a:pPr>
            <a:r>
              <a:rPr lang="en-US" b="1" i="0" dirty="0">
                <a:solidFill>
                  <a:srgbClr val="464646"/>
                </a:solidFill>
                <a:effectLst/>
                <a:latin typeface="Open Sans" panose="020B0606030504020204" pitchFamily="34" charset="0"/>
              </a:rPr>
              <a:t>Cloud native</a:t>
            </a:r>
            <a:r>
              <a:rPr lang="en-US" b="0" i="0" dirty="0">
                <a:solidFill>
                  <a:srgbClr val="464646"/>
                </a:solidFill>
                <a:effectLst/>
                <a:latin typeface="Open Sans" panose="020B0606030504020204" pitchFamily="34" charset="0"/>
              </a:rPr>
              <a:t>. These tools are optimized to work with cloud-based data, such as data from AWS buckets. These tools are hosted in the cloud, allowing you to save money on infrastructure and expert resources because you can rely on the infrastructure and expertise of the vendor hosting your pipeline.</a:t>
            </a:r>
          </a:p>
          <a:p>
            <a:pPr algn="l">
              <a:buFont typeface="Arial" panose="020B0604020202020204" pitchFamily="34" charset="0"/>
              <a:buChar char="•"/>
            </a:pPr>
            <a:r>
              <a:rPr lang="en-US" b="1" i="0" dirty="0">
                <a:solidFill>
                  <a:srgbClr val="464646"/>
                </a:solidFill>
                <a:effectLst/>
                <a:latin typeface="Open Sans" panose="020B0606030504020204" pitchFamily="34" charset="0"/>
              </a:rPr>
              <a:t>Open source</a:t>
            </a:r>
            <a:r>
              <a:rPr lang="en-US" b="0" i="0" dirty="0">
                <a:solidFill>
                  <a:srgbClr val="464646"/>
                </a:solidFill>
                <a:effectLst/>
                <a:latin typeface="Open Sans" panose="020B0606030504020204" pitchFamily="34" charset="0"/>
              </a:rPr>
              <a:t>. These tools are most useful when you need a low-cost alternative to a commercial vendor and you have the expertise to develop or extend the tool for your purposes. Open source tools are often cheaper than their commercial counterparts, but require expertise to use the functionality because the underlying technology is publicly available and meant to be modified or extended by users.</a:t>
            </a:r>
          </a:p>
          <a:p>
            <a:pPr marL="158750" indent="0" algn="l">
              <a:buNone/>
            </a:pPr>
            <a:endParaRPr lang="en-US" b="0" i="0" dirty="0">
              <a:solidFill>
                <a:srgbClr val="3D3D4E"/>
              </a:solidFill>
              <a:effectLst/>
              <a:latin typeface="Droid Serif"/>
            </a:endParaRPr>
          </a:p>
          <a:p>
            <a:pPr marL="158750" indent="0" algn="l">
              <a:buNone/>
            </a:pPr>
            <a:r>
              <a:rPr lang="en-US" b="0" i="0" dirty="0">
                <a:solidFill>
                  <a:srgbClr val="3D3D4E"/>
                </a:solidFill>
                <a:effectLst/>
                <a:latin typeface="Droid Serif"/>
              </a:rPr>
              <a:t>Process as code (Pac)</a:t>
            </a:r>
          </a:p>
          <a:p>
            <a:pPr marL="158750" indent="0" algn="l">
              <a:buNone/>
            </a:pPr>
            <a:endParaRPr lang="en-US" b="0" i="0" dirty="0">
              <a:solidFill>
                <a:srgbClr val="3D3D4E"/>
              </a:solidFill>
              <a:effectLst/>
              <a:latin typeface="Droid Serif"/>
            </a:endParaRPr>
          </a:p>
          <a:p>
            <a:pPr marL="158750" indent="0" algn="l">
              <a:buNone/>
            </a:pPr>
            <a:r>
              <a:rPr lang="en-US" b="0" i="0" dirty="0">
                <a:solidFill>
                  <a:srgbClr val="3D3D4E"/>
                </a:solidFill>
                <a:effectLst/>
                <a:latin typeface="Droid Serif"/>
              </a:rPr>
              <a:t>https://jaxenter.com/infrastructure-as-code-platform-170465.html</a:t>
            </a:r>
          </a:p>
        </p:txBody>
      </p:sp>
    </p:spTree>
    <p:extLst>
      <p:ext uri="{BB962C8B-B14F-4D97-AF65-F5344CB8AC3E}">
        <p14:creationId xmlns:p14="http://schemas.microsoft.com/office/powerpoint/2010/main" val="7863339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b08f2013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b08f2013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endParaRPr lang="en-US" b="0" i="0" dirty="0">
              <a:solidFill>
                <a:srgbClr val="3D3D4E"/>
              </a:solidFill>
              <a:effectLst/>
              <a:latin typeface="Droid Serif"/>
            </a:endParaRPr>
          </a:p>
        </p:txBody>
      </p:sp>
    </p:spTree>
    <p:extLst>
      <p:ext uri="{BB962C8B-B14F-4D97-AF65-F5344CB8AC3E}">
        <p14:creationId xmlns:p14="http://schemas.microsoft.com/office/powerpoint/2010/main" val="1705402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b08f2013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b08f2013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en-US" b="0" i="0" dirty="0">
                <a:solidFill>
                  <a:srgbClr val="3D3D4E"/>
                </a:solidFill>
                <a:effectLst/>
                <a:latin typeface="Droid Serif"/>
              </a:rPr>
              <a:t>https://medium.com/quintoandar-tech-blog/how-apache-airflow-is-helping-us-to-evolve-our-data-pipeline-at-quintoandar-7d157e9f9773</a:t>
            </a:r>
          </a:p>
        </p:txBody>
      </p:sp>
    </p:spTree>
    <p:extLst>
      <p:ext uri="{BB962C8B-B14F-4D97-AF65-F5344CB8AC3E}">
        <p14:creationId xmlns:p14="http://schemas.microsoft.com/office/powerpoint/2010/main" val="3793082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b08f2013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b08f2013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sz="1100" dirty="0"/>
              <a:t>https://medium.com/@alec.hewitt9/creating-a-machine-learning-data-pipeline-in-aws-lambda-950cb2d3e62a</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sz="1100" dirty="0"/>
              <a:t>DATA Pipelines </a:t>
            </a:r>
            <a:r>
              <a:rPr lang="pt-BR" sz="1100" dirty="0" err="1"/>
              <a:t>using</a:t>
            </a:r>
            <a:r>
              <a:rPr lang="pt-BR" sz="1100" dirty="0"/>
              <a:t> lambda</a:t>
            </a:r>
          </a:p>
        </p:txBody>
      </p:sp>
    </p:spTree>
    <p:extLst>
      <p:ext uri="{BB962C8B-B14F-4D97-AF65-F5344CB8AC3E}">
        <p14:creationId xmlns:p14="http://schemas.microsoft.com/office/powerpoint/2010/main" val="11284966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b08f2013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b08f2013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sz="1100" dirty="0"/>
              <a:t>https://www.youtube.com/watch?v=nMyuCdqzpZc&amp;list=WL&amp;index=2&amp;t=211s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b="0" i="0" u="sng" dirty="0">
                <a:solidFill>
                  <a:srgbClr val="3367D6"/>
                </a:solidFill>
                <a:effectLst/>
                <a:latin typeface="Roboto" panose="02000000000000000000" pitchFamily="2" charset="0"/>
                <a:hlinkClick r:id="rId3"/>
              </a:rPr>
              <a:t>https://medium.com/@vikashsahu4/kafka-a-distributed-messaging-system-for-log-processing-ce62e396626c</a:t>
            </a:r>
            <a:endParaRPr lang="pt-BR" b="0" i="0" u="sng" dirty="0">
              <a:solidFill>
                <a:srgbClr val="3367D6"/>
              </a:solidFill>
              <a:effectLst/>
              <a:latin typeface="Roboto" panose="02000000000000000000" pitchFamily="2"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pt-BR" b="0" i="0" u="sng" dirty="0">
                <a:solidFill>
                  <a:srgbClr val="3367D6"/>
                </a:solidFill>
                <a:effectLst/>
                <a:latin typeface="Roboto" panose="02000000000000000000" pitchFamily="2" charset="0"/>
                <a:hlinkClick r:id="rId4"/>
              </a:rPr>
              <a:t>https://www.microsoft.com/en-us/research/wp-content/uploads/2017/09/Kafka.pdf</a:t>
            </a:r>
            <a:endParaRPr lang="pt-BR" sz="1100" dirty="0"/>
          </a:p>
        </p:txBody>
      </p:sp>
    </p:spTree>
    <p:extLst>
      <p:ext uri="{BB962C8B-B14F-4D97-AF65-F5344CB8AC3E}">
        <p14:creationId xmlns:p14="http://schemas.microsoft.com/office/powerpoint/2010/main" val="3006696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3280800" y="-2100100"/>
            <a:ext cx="2541000" cy="9343800"/>
          </a:xfrm>
          <a:prstGeom prst="rect">
            <a:avLst/>
          </a:pr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288151" y="763225"/>
            <a:ext cx="3746100" cy="20526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4288150" y="2695200"/>
            <a:ext cx="42177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E8E8E8"/>
              </a:buClr>
              <a:buSzPts val="2200"/>
              <a:buNone/>
              <a:defRPr sz="2200">
                <a:solidFill>
                  <a:srgbClr val="E8E8E8"/>
                </a:solidFill>
              </a:defRPr>
            </a:lvl1pPr>
            <a:lvl2pPr lvl="1">
              <a:lnSpc>
                <a:spcPct val="100000"/>
              </a:lnSpc>
              <a:spcBef>
                <a:spcPts val="0"/>
              </a:spcBef>
              <a:spcAft>
                <a:spcPts val="0"/>
              </a:spcAft>
              <a:buClr>
                <a:srgbClr val="E8E8E8"/>
              </a:buClr>
              <a:buSzPts val="2200"/>
              <a:buNone/>
              <a:defRPr sz="2200">
                <a:solidFill>
                  <a:srgbClr val="E8E8E8"/>
                </a:solidFill>
              </a:defRPr>
            </a:lvl2pPr>
            <a:lvl3pPr lvl="2">
              <a:lnSpc>
                <a:spcPct val="100000"/>
              </a:lnSpc>
              <a:spcBef>
                <a:spcPts val="0"/>
              </a:spcBef>
              <a:spcAft>
                <a:spcPts val="0"/>
              </a:spcAft>
              <a:buClr>
                <a:srgbClr val="E8E8E8"/>
              </a:buClr>
              <a:buSzPts val="2200"/>
              <a:buNone/>
              <a:defRPr sz="2200">
                <a:solidFill>
                  <a:srgbClr val="E8E8E8"/>
                </a:solidFill>
              </a:defRPr>
            </a:lvl3pPr>
            <a:lvl4pPr lvl="3">
              <a:lnSpc>
                <a:spcPct val="100000"/>
              </a:lnSpc>
              <a:spcBef>
                <a:spcPts val="0"/>
              </a:spcBef>
              <a:spcAft>
                <a:spcPts val="0"/>
              </a:spcAft>
              <a:buClr>
                <a:srgbClr val="E8E8E8"/>
              </a:buClr>
              <a:buSzPts val="2200"/>
              <a:buNone/>
              <a:defRPr sz="2200">
                <a:solidFill>
                  <a:srgbClr val="E8E8E8"/>
                </a:solidFill>
              </a:defRPr>
            </a:lvl4pPr>
            <a:lvl5pPr lvl="4">
              <a:lnSpc>
                <a:spcPct val="100000"/>
              </a:lnSpc>
              <a:spcBef>
                <a:spcPts val="0"/>
              </a:spcBef>
              <a:spcAft>
                <a:spcPts val="0"/>
              </a:spcAft>
              <a:buClr>
                <a:srgbClr val="E8E8E8"/>
              </a:buClr>
              <a:buSzPts val="2200"/>
              <a:buNone/>
              <a:defRPr sz="2200">
                <a:solidFill>
                  <a:srgbClr val="E8E8E8"/>
                </a:solidFill>
              </a:defRPr>
            </a:lvl5pPr>
            <a:lvl6pPr lvl="5">
              <a:lnSpc>
                <a:spcPct val="100000"/>
              </a:lnSpc>
              <a:spcBef>
                <a:spcPts val="0"/>
              </a:spcBef>
              <a:spcAft>
                <a:spcPts val="0"/>
              </a:spcAft>
              <a:buClr>
                <a:srgbClr val="E8E8E8"/>
              </a:buClr>
              <a:buSzPts val="2200"/>
              <a:buNone/>
              <a:defRPr sz="2200">
                <a:solidFill>
                  <a:srgbClr val="E8E8E8"/>
                </a:solidFill>
              </a:defRPr>
            </a:lvl6pPr>
            <a:lvl7pPr lvl="6">
              <a:lnSpc>
                <a:spcPct val="100000"/>
              </a:lnSpc>
              <a:spcBef>
                <a:spcPts val="0"/>
              </a:spcBef>
              <a:spcAft>
                <a:spcPts val="0"/>
              </a:spcAft>
              <a:buClr>
                <a:srgbClr val="E8E8E8"/>
              </a:buClr>
              <a:buSzPts val="2200"/>
              <a:buNone/>
              <a:defRPr sz="2200">
                <a:solidFill>
                  <a:srgbClr val="E8E8E8"/>
                </a:solidFill>
              </a:defRPr>
            </a:lvl7pPr>
            <a:lvl8pPr lvl="7">
              <a:lnSpc>
                <a:spcPct val="100000"/>
              </a:lnSpc>
              <a:spcBef>
                <a:spcPts val="0"/>
              </a:spcBef>
              <a:spcAft>
                <a:spcPts val="0"/>
              </a:spcAft>
              <a:buClr>
                <a:srgbClr val="E8E8E8"/>
              </a:buClr>
              <a:buSzPts val="2200"/>
              <a:buNone/>
              <a:defRPr sz="2200">
                <a:solidFill>
                  <a:srgbClr val="E8E8E8"/>
                </a:solidFill>
              </a:defRPr>
            </a:lvl8pPr>
            <a:lvl9pPr lvl="8">
              <a:lnSpc>
                <a:spcPct val="100000"/>
              </a:lnSpc>
              <a:spcBef>
                <a:spcPts val="0"/>
              </a:spcBef>
              <a:spcAft>
                <a:spcPts val="0"/>
              </a:spcAft>
              <a:buClr>
                <a:srgbClr val="E8E8E8"/>
              </a:buClr>
              <a:buSzPts val="2200"/>
              <a:buNone/>
              <a:defRPr sz="2200">
                <a:solidFill>
                  <a:srgbClr val="E8E8E8"/>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‹nº›</a:t>
            </a:fld>
            <a:endParaRPr/>
          </a:p>
        </p:txBody>
      </p:sp>
      <p:sp>
        <p:nvSpPr>
          <p:cNvPr id="14" name="Google Shape;14;p2"/>
          <p:cNvSpPr/>
          <p:nvPr/>
        </p:nvSpPr>
        <p:spPr>
          <a:xfrm>
            <a:off x="8167400" y="-318875"/>
            <a:ext cx="1295235" cy="1552154"/>
          </a:xfrm>
          <a:custGeom>
            <a:avLst/>
            <a:gdLst/>
            <a:ahLst/>
            <a:cxnLst/>
            <a:rect l="l" t="t" r="r" b="b"/>
            <a:pathLst>
              <a:path w="23861" h="28594" extrusionOk="0">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813950" y="4105000"/>
            <a:ext cx="2076977" cy="1038505"/>
          </a:xfrm>
          <a:custGeom>
            <a:avLst/>
            <a:gdLst/>
            <a:ahLst/>
            <a:cxnLst/>
            <a:rect l="l" t="t" r="r" b="b"/>
            <a:pathLst>
              <a:path w="62367" h="31184" extrusionOk="0">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485525" y="-549175"/>
            <a:ext cx="1295235" cy="1552154"/>
          </a:xfrm>
          <a:custGeom>
            <a:avLst/>
            <a:gdLst/>
            <a:ahLst/>
            <a:cxnLst/>
            <a:rect l="l" t="t" r="r" b="b"/>
            <a:pathLst>
              <a:path w="23861" h="28594" extrusionOk="0">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‹nº›</a:t>
            </a:fld>
            <a:endParaRPr/>
          </a:p>
        </p:txBody>
      </p:sp>
      <p:sp>
        <p:nvSpPr>
          <p:cNvPr id="19" name="Google Shape;19;p3"/>
          <p:cNvSpPr txBox="1">
            <a:spLocks noGrp="1"/>
          </p:cNvSpPr>
          <p:nvPr>
            <p:ph type="subTitle" idx="1"/>
          </p:nvPr>
        </p:nvSpPr>
        <p:spPr>
          <a:xfrm>
            <a:off x="1096000" y="2786238"/>
            <a:ext cx="3027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0" name="Google Shape;20;p3"/>
          <p:cNvSpPr txBox="1">
            <a:spLocks noGrp="1"/>
          </p:cNvSpPr>
          <p:nvPr>
            <p:ph type="title"/>
          </p:nvPr>
        </p:nvSpPr>
        <p:spPr>
          <a:xfrm>
            <a:off x="647050" y="2137338"/>
            <a:ext cx="3924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21" name="Google Shape;21;p3"/>
          <p:cNvSpPr txBox="1">
            <a:spLocks noGrp="1"/>
          </p:cNvSpPr>
          <p:nvPr>
            <p:ph type="title" idx="2" hasCustomPrompt="1"/>
          </p:nvPr>
        </p:nvSpPr>
        <p:spPr>
          <a:xfrm>
            <a:off x="1825300" y="1564663"/>
            <a:ext cx="15684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2" name="Google Shape;22;p3"/>
          <p:cNvSpPr/>
          <p:nvPr/>
        </p:nvSpPr>
        <p:spPr>
          <a:xfrm>
            <a:off x="449125" y="4363900"/>
            <a:ext cx="1559175" cy="779600"/>
          </a:xfrm>
          <a:custGeom>
            <a:avLst/>
            <a:gdLst/>
            <a:ahLst/>
            <a:cxnLst/>
            <a:rect l="l" t="t" r="r" b="b"/>
            <a:pathLst>
              <a:path w="62367" h="31184" extrusionOk="0">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79675" y="457200"/>
            <a:ext cx="760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‹nº›</a:t>
            </a:fld>
            <a:endParaRPr/>
          </a:p>
        </p:txBody>
      </p:sp>
      <p:sp>
        <p:nvSpPr>
          <p:cNvPr id="26" name="Google Shape;26;p4"/>
          <p:cNvSpPr txBox="1">
            <a:spLocks noGrp="1"/>
          </p:cNvSpPr>
          <p:nvPr>
            <p:ph type="subTitle" idx="1"/>
          </p:nvPr>
        </p:nvSpPr>
        <p:spPr>
          <a:xfrm>
            <a:off x="658025" y="1129600"/>
            <a:ext cx="7849800" cy="3574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1600"/>
              </a:spcBef>
              <a:spcAft>
                <a:spcPts val="0"/>
              </a:spcAft>
              <a:buSzPts val="1200"/>
              <a:buNone/>
              <a:defRPr/>
            </a:lvl2pPr>
            <a:lvl3pPr lvl="2">
              <a:spcBef>
                <a:spcPts val="1600"/>
              </a:spcBef>
              <a:spcAft>
                <a:spcPts val="0"/>
              </a:spcAft>
              <a:buSzPts val="1200"/>
              <a:buNone/>
              <a:defRPr/>
            </a:lvl3pPr>
            <a:lvl4pPr lvl="3">
              <a:spcBef>
                <a:spcPts val="1600"/>
              </a:spcBef>
              <a:spcAft>
                <a:spcPts val="0"/>
              </a:spcAft>
              <a:buSzPts val="1200"/>
              <a:buNone/>
              <a:defRPr/>
            </a:lvl4pPr>
            <a:lvl5pPr lvl="4">
              <a:spcBef>
                <a:spcPts val="1600"/>
              </a:spcBef>
              <a:spcAft>
                <a:spcPts val="0"/>
              </a:spcAft>
              <a:buSzPts val="1200"/>
              <a:buNone/>
              <a:defRPr/>
            </a:lvl5pPr>
            <a:lvl6pPr lvl="5">
              <a:spcBef>
                <a:spcPts val="1600"/>
              </a:spcBef>
              <a:spcAft>
                <a:spcPts val="0"/>
              </a:spcAft>
              <a:buSzPts val="1200"/>
              <a:buNone/>
              <a:defRPr/>
            </a:lvl6pPr>
            <a:lvl7pPr lvl="6">
              <a:spcBef>
                <a:spcPts val="1600"/>
              </a:spcBef>
              <a:spcAft>
                <a:spcPts val="0"/>
              </a:spcAft>
              <a:buSzPts val="1200"/>
              <a:buNone/>
              <a:defRPr/>
            </a:lvl7pPr>
            <a:lvl8pPr lvl="7">
              <a:spcBef>
                <a:spcPts val="1600"/>
              </a:spcBef>
              <a:spcAft>
                <a:spcPts val="0"/>
              </a:spcAft>
              <a:buSzPts val="1200"/>
              <a:buNone/>
              <a:defRPr/>
            </a:lvl8pPr>
            <a:lvl9pPr lvl="8">
              <a:spcBef>
                <a:spcPts val="1600"/>
              </a:spcBef>
              <a:spcAft>
                <a:spcPts val="1600"/>
              </a:spcAft>
              <a:buSzPts val="1200"/>
              <a:buNone/>
              <a:defRPr/>
            </a:lvl9pPr>
          </a:lstStyle>
          <a:p>
            <a:endParaRPr/>
          </a:p>
        </p:txBody>
      </p:sp>
      <p:sp>
        <p:nvSpPr>
          <p:cNvPr id="27" name="Google Shape;27;p4"/>
          <p:cNvSpPr/>
          <p:nvPr/>
        </p:nvSpPr>
        <p:spPr>
          <a:xfrm>
            <a:off x="-910250" y="-1086725"/>
            <a:ext cx="2028900" cy="2028900"/>
          </a:xfrm>
          <a:prstGeom prst="ellipse">
            <a:avLst/>
          </a:prstGeom>
          <a:solidFill>
            <a:srgbClr val="3BC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5944075" y="4528350"/>
            <a:ext cx="2028900" cy="2028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p:nvPr/>
        </p:nvSpPr>
        <p:spPr>
          <a:xfrm>
            <a:off x="-1590175" y="3653675"/>
            <a:ext cx="2566200" cy="2566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a:off x="7755900" y="-1310525"/>
            <a:ext cx="2566200" cy="2566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a:off x="1675500" y="-324750"/>
            <a:ext cx="5793000" cy="57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txBox="1">
            <a:spLocks noGrp="1"/>
          </p:cNvSpPr>
          <p:nvPr>
            <p:ph type="title"/>
          </p:nvPr>
        </p:nvSpPr>
        <p:spPr>
          <a:xfrm>
            <a:off x="1388100" y="450150"/>
            <a:ext cx="6367800" cy="409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endParaRPr/>
          </a:p>
        </p:txBody>
      </p:sp>
      <p:sp>
        <p:nvSpPr>
          <p:cNvPr id="56" name="Google Shape;5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sp>
        <p:nvSpPr>
          <p:cNvPr id="58" name="Google Shape;5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‹nº›</a:t>
            </a:fld>
            <a:endParaRPr/>
          </a:p>
        </p:txBody>
      </p:sp>
      <p:sp>
        <p:nvSpPr>
          <p:cNvPr id="59" name="Google Shape;59;p9"/>
          <p:cNvSpPr txBox="1">
            <a:spLocks noGrp="1"/>
          </p:cNvSpPr>
          <p:nvPr>
            <p:ph type="subTitle" idx="1"/>
          </p:nvPr>
        </p:nvSpPr>
        <p:spPr>
          <a:xfrm>
            <a:off x="5020950" y="3267722"/>
            <a:ext cx="3027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0" name="Google Shape;60;p9"/>
          <p:cNvSpPr txBox="1">
            <a:spLocks noGrp="1"/>
          </p:cNvSpPr>
          <p:nvPr>
            <p:ph type="title"/>
          </p:nvPr>
        </p:nvSpPr>
        <p:spPr>
          <a:xfrm>
            <a:off x="4572000" y="2137338"/>
            <a:ext cx="3924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61" name="Google Shape;61;p9"/>
          <p:cNvSpPr txBox="1">
            <a:spLocks noGrp="1"/>
          </p:cNvSpPr>
          <p:nvPr>
            <p:ph type="title" idx="2" hasCustomPrompt="1"/>
          </p:nvPr>
        </p:nvSpPr>
        <p:spPr>
          <a:xfrm>
            <a:off x="5750250" y="1564638"/>
            <a:ext cx="15684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62" name="Google Shape;62;p9"/>
          <p:cNvSpPr/>
          <p:nvPr/>
        </p:nvSpPr>
        <p:spPr>
          <a:xfrm>
            <a:off x="-131600" y="-98700"/>
            <a:ext cx="2618400" cy="532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3"/>
        <p:cNvGrpSpPr/>
        <p:nvPr/>
      </p:nvGrpSpPr>
      <p:grpSpPr>
        <a:xfrm>
          <a:off x="0" y="0"/>
          <a:ext cx="0" cy="0"/>
          <a:chOff x="0" y="0"/>
          <a:chExt cx="0" cy="0"/>
        </a:xfrm>
      </p:grpSpPr>
      <p:sp>
        <p:nvSpPr>
          <p:cNvPr id="74" name="Google Shape;7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d"/>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5"/>
        <p:cNvGrpSpPr/>
        <p:nvPr/>
      </p:nvGrpSpPr>
      <p:grpSpPr>
        <a:xfrm>
          <a:off x="0" y="0"/>
          <a:ext cx="0" cy="0"/>
          <a:chOff x="0" y="0"/>
          <a:chExt cx="0" cy="0"/>
        </a:xfrm>
      </p:grpSpPr>
      <p:sp>
        <p:nvSpPr>
          <p:cNvPr id="76" name="Google Shape;76;p13"/>
          <p:cNvSpPr/>
          <p:nvPr/>
        </p:nvSpPr>
        <p:spPr>
          <a:xfrm>
            <a:off x="2382150" y="381750"/>
            <a:ext cx="4379700" cy="4380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txBox="1">
            <a:spLocks noGrp="1"/>
          </p:cNvSpPr>
          <p:nvPr>
            <p:ph type="title"/>
          </p:nvPr>
        </p:nvSpPr>
        <p:spPr>
          <a:xfrm>
            <a:off x="2491650" y="1385450"/>
            <a:ext cx="416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9600"/>
              <a:buNone/>
              <a:defRPr sz="9600">
                <a:solidFill>
                  <a:schemeClr val="lt1"/>
                </a:solidFill>
              </a:defRPr>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a:endParaRPr/>
          </a:p>
        </p:txBody>
      </p:sp>
      <p:sp>
        <p:nvSpPr>
          <p:cNvPr id="78" name="Google Shape;78;p13"/>
          <p:cNvSpPr txBox="1">
            <a:spLocks noGrp="1"/>
          </p:cNvSpPr>
          <p:nvPr>
            <p:ph type="subTitle" idx="1"/>
          </p:nvPr>
        </p:nvSpPr>
        <p:spPr>
          <a:xfrm>
            <a:off x="2463150" y="2965450"/>
            <a:ext cx="42177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200"/>
              <a:buNone/>
              <a:defRPr sz="2200">
                <a:solidFill>
                  <a:schemeClr val="dk2"/>
                </a:solidFill>
              </a:defRPr>
            </a:lvl1pPr>
            <a:lvl2pPr lvl="1" algn="ctr" rtl="0">
              <a:lnSpc>
                <a:spcPct val="100000"/>
              </a:lnSpc>
              <a:spcBef>
                <a:spcPts val="0"/>
              </a:spcBef>
              <a:spcAft>
                <a:spcPts val="0"/>
              </a:spcAft>
              <a:buSzPts val="2200"/>
              <a:buNone/>
              <a:defRPr sz="2200"/>
            </a:lvl2pPr>
            <a:lvl3pPr lvl="2" algn="ctr" rtl="0">
              <a:lnSpc>
                <a:spcPct val="100000"/>
              </a:lnSpc>
              <a:spcBef>
                <a:spcPts val="0"/>
              </a:spcBef>
              <a:spcAft>
                <a:spcPts val="0"/>
              </a:spcAft>
              <a:buSzPts val="2200"/>
              <a:buNone/>
              <a:defRPr sz="2200"/>
            </a:lvl3pPr>
            <a:lvl4pPr lvl="3" algn="ctr" rtl="0">
              <a:lnSpc>
                <a:spcPct val="100000"/>
              </a:lnSpc>
              <a:spcBef>
                <a:spcPts val="0"/>
              </a:spcBef>
              <a:spcAft>
                <a:spcPts val="0"/>
              </a:spcAft>
              <a:buSzPts val="2200"/>
              <a:buNone/>
              <a:defRPr sz="2200"/>
            </a:lvl4pPr>
            <a:lvl5pPr lvl="4" algn="ctr" rtl="0">
              <a:lnSpc>
                <a:spcPct val="100000"/>
              </a:lnSpc>
              <a:spcBef>
                <a:spcPts val="0"/>
              </a:spcBef>
              <a:spcAft>
                <a:spcPts val="0"/>
              </a:spcAft>
              <a:buSzPts val="2200"/>
              <a:buNone/>
              <a:defRPr sz="2200"/>
            </a:lvl5pPr>
            <a:lvl6pPr lvl="5" algn="ctr" rtl="0">
              <a:lnSpc>
                <a:spcPct val="100000"/>
              </a:lnSpc>
              <a:spcBef>
                <a:spcPts val="0"/>
              </a:spcBef>
              <a:spcAft>
                <a:spcPts val="0"/>
              </a:spcAft>
              <a:buSzPts val="2200"/>
              <a:buNone/>
              <a:defRPr sz="2200"/>
            </a:lvl6pPr>
            <a:lvl7pPr lvl="6" algn="ctr" rtl="0">
              <a:lnSpc>
                <a:spcPct val="100000"/>
              </a:lnSpc>
              <a:spcBef>
                <a:spcPts val="0"/>
              </a:spcBef>
              <a:spcAft>
                <a:spcPts val="0"/>
              </a:spcAft>
              <a:buSzPts val="2200"/>
              <a:buNone/>
              <a:defRPr sz="2200"/>
            </a:lvl7pPr>
            <a:lvl8pPr lvl="7" algn="ctr" rtl="0">
              <a:lnSpc>
                <a:spcPct val="100000"/>
              </a:lnSpc>
              <a:spcBef>
                <a:spcPts val="0"/>
              </a:spcBef>
              <a:spcAft>
                <a:spcPts val="0"/>
              </a:spcAft>
              <a:buSzPts val="2200"/>
              <a:buNone/>
              <a:defRPr sz="2200"/>
            </a:lvl8pPr>
            <a:lvl9pPr lvl="8" algn="ctr" rtl="0">
              <a:lnSpc>
                <a:spcPct val="100000"/>
              </a:lnSpc>
              <a:spcBef>
                <a:spcPts val="0"/>
              </a:spcBef>
              <a:spcAft>
                <a:spcPts val="0"/>
              </a:spcAft>
              <a:buSzPts val="2200"/>
              <a:buNone/>
              <a:defRPr sz="2200"/>
            </a:lvl9pPr>
          </a:lstStyle>
          <a:p>
            <a:endParaRPr/>
          </a:p>
        </p:txBody>
      </p:sp>
      <p:sp>
        <p:nvSpPr>
          <p:cNvPr id="79" name="Google Shape;79;p13"/>
          <p:cNvSpPr/>
          <p:nvPr/>
        </p:nvSpPr>
        <p:spPr>
          <a:xfrm>
            <a:off x="8167400" y="-318875"/>
            <a:ext cx="1295235" cy="1552154"/>
          </a:xfrm>
          <a:custGeom>
            <a:avLst/>
            <a:gdLst/>
            <a:ahLst/>
            <a:cxnLst/>
            <a:rect l="l" t="t" r="r" b="b"/>
            <a:pathLst>
              <a:path w="23861" h="28594" extrusionOk="0">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rot="9899954">
            <a:off x="-299103" y="4199516"/>
            <a:ext cx="1295230" cy="1552148"/>
          </a:xfrm>
          <a:custGeom>
            <a:avLst/>
            <a:gdLst/>
            <a:ahLst/>
            <a:cxnLst/>
            <a:rect l="l" t="t" r="r" b="b"/>
            <a:pathLst>
              <a:path w="23861" h="28594" extrusionOk="0">
                <a:moveTo>
                  <a:pt x="473" y="0"/>
                </a:moveTo>
                <a:lnTo>
                  <a:pt x="357" y="572"/>
                </a:lnTo>
                <a:lnTo>
                  <a:pt x="188" y="1741"/>
                </a:lnTo>
                <a:lnTo>
                  <a:pt x="63" y="2929"/>
                </a:lnTo>
                <a:lnTo>
                  <a:pt x="9" y="4135"/>
                </a:lnTo>
                <a:lnTo>
                  <a:pt x="0" y="4742"/>
                </a:lnTo>
                <a:lnTo>
                  <a:pt x="9" y="5358"/>
                </a:lnTo>
                <a:lnTo>
                  <a:pt x="72" y="6572"/>
                </a:lnTo>
                <a:lnTo>
                  <a:pt x="188" y="7778"/>
                </a:lnTo>
                <a:lnTo>
                  <a:pt x="366" y="8966"/>
                </a:lnTo>
                <a:lnTo>
                  <a:pt x="607" y="10127"/>
                </a:lnTo>
                <a:lnTo>
                  <a:pt x="902" y="11270"/>
                </a:lnTo>
                <a:lnTo>
                  <a:pt x="1250" y="12395"/>
                </a:lnTo>
                <a:lnTo>
                  <a:pt x="1652" y="13484"/>
                </a:lnTo>
                <a:lnTo>
                  <a:pt x="2108" y="14556"/>
                </a:lnTo>
                <a:lnTo>
                  <a:pt x="2608" y="15601"/>
                </a:lnTo>
                <a:lnTo>
                  <a:pt x="3161" y="16619"/>
                </a:lnTo>
                <a:lnTo>
                  <a:pt x="3760" y="17601"/>
                </a:lnTo>
                <a:lnTo>
                  <a:pt x="4403" y="18547"/>
                </a:lnTo>
                <a:lnTo>
                  <a:pt x="5090" y="19467"/>
                </a:lnTo>
                <a:lnTo>
                  <a:pt x="5813" y="20351"/>
                </a:lnTo>
                <a:lnTo>
                  <a:pt x="6590" y="21200"/>
                </a:lnTo>
                <a:lnTo>
                  <a:pt x="7394" y="22012"/>
                </a:lnTo>
                <a:lnTo>
                  <a:pt x="8242" y="22780"/>
                </a:lnTo>
                <a:lnTo>
                  <a:pt x="9127" y="23513"/>
                </a:lnTo>
                <a:lnTo>
                  <a:pt x="10046" y="24200"/>
                </a:lnTo>
                <a:lnTo>
                  <a:pt x="11002" y="24843"/>
                </a:lnTo>
                <a:lnTo>
                  <a:pt x="11984" y="25441"/>
                </a:lnTo>
                <a:lnTo>
                  <a:pt x="12993" y="25986"/>
                </a:lnTo>
                <a:lnTo>
                  <a:pt x="14038" y="26495"/>
                </a:lnTo>
                <a:lnTo>
                  <a:pt x="15110" y="26942"/>
                </a:lnTo>
                <a:lnTo>
                  <a:pt x="16208" y="27343"/>
                </a:lnTo>
                <a:lnTo>
                  <a:pt x="17324" y="27692"/>
                </a:lnTo>
                <a:lnTo>
                  <a:pt x="18467" y="27986"/>
                </a:lnTo>
                <a:lnTo>
                  <a:pt x="19637" y="28228"/>
                </a:lnTo>
                <a:lnTo>
                  <a:pt x="20825" y="28406"/>
                </a:lnTo>
                <a:lnTo>
                  <a:pt x="22021" y="28531"/>
                </a:lnTo>
                <a:lnTo>
                  <a:pt x="23245" y="28594"/>
                </a:lnTo>
                <a:lnTo>
                  <a:pt x="23861" y="28594"/>
                </a:lnTo>
                <a:lnTo>
                  <a:pt x="23861" y="22727"/>
                </a:lnTo>
                <a:lnTo>
                  <a:pt x="23397" y="22727"/>
                </a:lnTo>
                <a:lnTo>
                  <a:pt x="22477" y="22673"/>
                </a:lnTo>
                <a:lnTo>
                  <a:pt x="21566" y="22584"/>
                </a:lnTo>
                <a:lnTo>
                  <a:pt x="20673" y="22450"/>
                </a:lnTo>
                <a:lnTo>
                  <a:pt x="19798" y="22271"/>
                </a:lnTo>
                <a:lnTo>
                  <a:pt x="18932" y="22048"/>
                </a:lnTo>
                <a:lnTo>
                  <a:pt x="18092" y="21780"/>
                </a:lnTo>
                <a:lnTo>
                  <a:pt x="17262" y="21477"/>
                </a:lnTo>
                <a:lnTo>
                  <a:pt x="16458" y="21137"/>
                </a:lnTo>
                <a:lnTo>
                  <a:pt x="15672" y="20762"/>
                </a:lnTo>
                <a:lnTo>
                  <a:pt x="14904" y="20342"/>
                </a:lnTo>
                <a:lnTo>
                  <a:pt x="14163" y="19896"/>
                </a:lnTo>
                <a:lnTo>
                  <a:pt x="13091" y="19155"/>
                </a:lnTo>
                <a:lnTo>
                  <a:pt x="11761" y="18056"/>
                </a:lnTo>
                <a:lnTo>
                  <a:pt x="10537" y="16842"/>
                </a:lnTo>
                <a:lnTo>
                  <a:pt x="9439" y="15502"/>
                </a:lnTo>
                <a:lnTo>
                  <a:pt x="8707" y="14431"/>
                </a:lnTo>
                <a:lnTo>
                  <a:pt x="8251" y="13690"/>
                </a:lnTo>
                <a:lnTo>
                  <a:pt x="7841" y="12931"/>
                </a:lnTo>
                <a:lnTo>
                  <a:pt x="7457" y="12145"/>
                </a:lnTo>
                <a:lnTo>
                  <a:pt x="7117" y="11332"/>
                </a:lnTo>
                <a:lnTo>
                  <a:pt x="6814" y="10511"/>
                </a:lnTo>
                <a:lnTo>
                  <a:pt x="6555" y="9662"/>
                </a:lnTo>
                <a:lnTo>
                  <a:pt x="6331" y="8805"/>
                </a:lnTo>
                <a:lnTo>
                  <a:pt x="6153" y="7921"/>
                </a:lnTo>
                <a:lnTo>
                  <a:pt x="6010" y="7028"/>
                </a:lnTo>
                <a:lnTo>
                  <a:pt x="5921" y="6126"/>
                </a:lnTo>
                <a:lnTo>
                  <a:pt x="5876" y="5206"/>
                </a:lnTo>
                <a:lnTo>
                  <a:pt x="5867" y="4742"/>
                </a:lnTo>
                <a:lnTo>
                  <a:pt x="5876" y="4126"/>
                </a:lnTo>
                <a:lnTo>
                  <a:pt x="5956" y="2911"/>
                </a:lnTo>
                <a:lnTo>
                  <a:pt x="6117" y="1732"/>
                </a:lnTo>
                <a:lnTo>
                  <a:pt x="6358" y="572"/>
                </a:lnTo>
                <a:lnTo>
                  <a:pt x="6501" y="0"/>
                </a:lnTo>
                <a:close/>
              </a:path>
            </a:pathLst>
          </a:custGeom>
          <a:solidFill>
            <a:srgbClr val="3BC5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86"/>
        <p:cNvGrpSpPr/>
        <p:nvPr/>
      </p:nvGrpSpPr>
      <p:grpSpPr>
        <a:xfrm>
          <a:off x="0" y="0"/>
          <a:ext cx="0" cy="0"/>
          <a:chOff x="0" y="0"/>
          <a:chExt cx="0" cy="0"/>
        </a:xfrm>
      </p:grpSpPr>
      <p:sp>
        <p:nvSpPr>
          <p:cNvPr id="87" name="Google Shape;87;p15"/>
          <p:cNvSpPr txBox="1">
            <a:spLocks noGrp="1"/>
          </p:cNvSpPr>
          <p:nvPr>
            <p:ph type="title"/>
          </p:nvPr>
        </p:nvSpPr>
        <p:spPr>
          <a:xfrm>
            <a:off x="1384269" y="1235275"/>
            <a:ext cx="3924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8" name="Google Shape;88;p15"/>
          <p:cNvSpPr txBox="1">
            <a:spLocks noGrp="1"/>
          </p:cNvSpPr>
          <p:nvPr>
            <p:ph type="subTitle" idx="1"/>
          </p:nvPr>
        </p:nvSpPr>
        <p:spPr>
          <a:xfrm>
            <a:off x="1384269" y="1804275"/>
            <a:ext cx="2412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1C1C"/>
              </a:buClr>
              <a:buSzPts val="1400"/>
              <a:buNone/>
              <a:defRPr sz="1400">
                <a:solidFill>
                  <a:srgbClr val="1C1C1C"/>
                </a:solidFill>
              </a:defRPr>
            </a:lvl1pPr>
            <a:lvl2pPr lvl="1" rtl="0">
              <a:lnSpc>
                <a:spcPct val="100000"/>
              </a:lnSpc>
              <a:spcBef>
                <a:spcPts val="0"/>
              </a:spcBef>
              <a:spcAft>
                <a:spcPts val="0"/>
              </a:spcAft>
              <a:buClr>
                <a:srgbClr val="1C1C1C"/>
              </a:buClr>
              <a:buSzPts val="1400"/>
              <a:buNone/>
              <a:defRPr sz="1400">
                <a:solidFill>
                  <a:srgbClr val="1C1C1C"/>
                </a:solidFill>
              </a:defRPr>
            </a:lvl2pPr>
            <a:lvl3pPr lvl="2" rtl="0">
              <a:lnSpc>
                <a:spcPct val="100000"/>
              </a:lnSpc>
              <a:spcBef>
                <a:spcPts val="0"/>
              </a:spcBef>
              <a:spcAft>
                <a:spcPts val="0"/>
              </a:spcAft>
              <a:buClr>
                <a:srgbClr val="1C1C1C"/>
              </a:buClr>
              <a:buSzPts val="1400"/>
              <a:buNone/>
              <a:defRPr sz="1400">
                <a:solidFill>
                  <a:srgbClr val="1C1C1C"/>
                </a:solidFill>
              </a:defRPr>
            </a:lvl3pPr>
            <a:lvl4pPr lvl="3" rtl="0">
              <a:lnSpc>
                <a:spcPct val="100000"/>
              </a:lnSpc>
              <a:spcBef>
                <a:spcPts val="0"/>
              </a:spcBef>
              <a:spcAft>
                <a:spcPts val="0"/>
              </a:spcAft>
              <a:buClr>
                <a:srgbClr val="1C1C1C"/>
              </a:buClr>
              <a:buSzPts val="1400"/>
              <a:buNone/>
              <a:defRPr sz="1400">
                <a:solidFill>
                  <a:srgbClr val="1C1C1C"/>
                </a:solidFill>
              </a:defRPr>
            </a:lvl4pPr>
            <a:lvl5pPr lvl="4" rtl="0">
              <a:lnSpc>
                <a:spcPct val="100000"/>
              </a:lnSpc>
              <a:spcBef>
                <a:spcPts val="0"/>
              </a:spcBef>
              <a:spcAft>
                <a:spcPts val="0"/>
              </a:spcAft>
              <a:buClr>
                <a:srgbClr val="1C1C1C"/>
              </a:buClr>
              <a:buSzPts val="1400"/>
              <a:buNone/>
              <a:defRPr sz="1400">
                <a:solidFill>
                  <a:srgbClr val="1C1C1C"/>
                </a:solidFill>
              </a:defRPr>
            </a:lvl5pPr>
            <a:lvl6pPr lvl="5" rtl="0">
              <a:lnSpc>
                <a:spcPct val="100000"/>
              </a:lnSpc>
              <a:spcBef>
                <a:spcPts val="0"/>
              </a:spcBef>
              <a:spcAft>
                <a:spcPts val="0"/>
              </a:spcAft>
              <a:buClr>
                <a:srgbClr val="1C1C1C"/>
              </a:buClr>
              <a:buSzPts val="1400"/>
              <a:buNone/>
              <a:defRPr sz="1400">
                <a:solidFill>
                  <a:srgbClr val="1C1C1C"/>
                </a:solidFill>
              </a:defRPr>
            </a:lvl6pPr>
            <a:lvl7pPr lvl="6" rtl="0">
              <a:lnSpc>
                <a:spcPct val="100000"/>
              </a:lnSpc>
              <a:spcBef>
                <a:spcPts val="0"/>
              </a:spcBef>
              <a:spcAft>
                <a:spcPts val="0"/>
              </a:spcAft>
              <a:buClr>
                <a:srgbClr val="1C1C1C"/>
              </a:buClr>
              <a:buSzPts val="1400"/>
              <a:buNone/>
              <a:defRPr sz="1400">
                <a:solidFill>
                  <a:srgbClr val="1C1C1C"/>
                </a:solidFill>
              </a:defRPr>
            </a:lvl7pPr>
            <a:lvl8pPr lvl="7" rtl="0">
              <a:lnSpc>
                <a:spcPct val="100000"/>
              </a:lnSpc>
              <a:spcBef>
                <a:spcPts val="0"/>
              </a:spcBef>
              <a:spcAft>
                <a:spcPts val="0"/>
              </a:spcAft>
              <a:buClr>
                <a:srgbClr val="1C1C1C"/>
              </a:buClr>
              <a:buSzPts val="1400"/>
              <a:buNone/>
              <a:defRPr sz="1400">
                <a:solidFill>
                  <a:srgbClr val="1C1C1C"/>
                </a:solidFill>
              </a:defRPr>
            </a:lvl8pPr>
            <a:lvl9pPr lvl="8" rtl="0">
              <a:lnSpc>
                <a:spcPct val="100000"/>
              </a:lnSpc>
              <a:spcBef>
                <a:spcPts val="0"/>
              </a:spcBef>
              <a:spcAft>
                <a:spcPts val="0"/>
              </a:spcAft>
              <a:buClr>
                <a:srgbClr val="1C1C1C"/>
              </a:buClr>
              <a:buSzPts val="1400"/>
              <a:buNone/>
              <a:defRPr sz="1400">
                <a:solidFill>
                  <a:srgbClr val="1C1C1C"/>
                </a:solidFill>
              </a:defRPr>
            </a:lvl9pPr>
          </a:lstStyle>
          <a:p>
            <a:endParaRPr/>
          </a:p>
        </p:txBody>
      </p:sp>
      <p:sp>
        <p:nvSpPr>
          <p:cNvPr id="89" name="Google Shape;89;p15"/>
          <p:cNvSpPr txBox="1">
            <a:spLocks noGrp="1"/>
          </p:cNvSpPr>
          <p:nvPr>
            <p:ph type="title" idx="2" hasCustomPrompt="1"/>
          </p:nvPr>
        </p:nvSpPr>
        <p:spPr>
          <a:xfrm>
            <a:off x="1384269" y="719850"/>
            <a:ext cx="12567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5"/>
          <p:cNvSpPr txBox="1">
            <a:spLocks noGrp="1"/>
          </p:cNvSpPr>
          <p:nvPr>
            <p:ph type="title" idx="3"/>
          </p:nvPr>
        </p:nvSpPr>
        <p:spPr>
          <a:xfrm>
            <a:off x="1384269" y="3418225"/>
            <a:ext cx="3190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5"/>
          <p:cNvSpPr txBox="1">
            <a:spLocks noGrp="1"/>
          </p:cNvSpPr>
          <p:nvPr>
            <p:ph type="subTitle" idx="4"/>
          </p:nvPr>
        </p:nvSpPr>
        <p:spPr>
          <a:xfrm>
            <a:off x="1384269" y="3987225"/>
            <a:ext cx="2412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1C1C"/>
              </a:buClr>
              <a:buSzPts val="1400"/>
              <a:buNone/>
              <a:defRPr sz="1400">
                <a:solidFill>
                  <a:srgbClr val="1C1C1C"/>
                </a:solidFill>
              </a:defRPr>
            </a:lvl1pPr>
            <a:lvl2pPr lvl="1" rtl="0">
              <a:lnSpc>
                <a:spcPct val="100000"/>
              </a:lnSpc>
              <a:spcBef>
                <a:spcPts val="0"/>
              </a:spcBef>
              <a:spcAft>
                <a:spcPts val="0"/>
              </a:spcAft>
              <a:buClr>
                <a:srgbClr val="1C1C1C"/>
              </a:buClr>
              <a:buSzPts val="1400"/>
              <a:buNone/>
              <a:defRPr sz="1400">
                <a:solidFill>
                  <a:srgbClr val="1C1C1C"/>
                </a:solidFill>
              </a:defRPr>
            </a:lvl2pPr>
            <a:lvl3pPr lvl="2" rtl="0">
              <a:lnSpc>
                <a:spcPct val="100000"/>
              </a:lnSpc>
              <a:spcBef>
                <a:spcPts val="0"/>
              </a:spcBef>
              <a:spcAft>
                <a:spcPts val="0"/>
              </a:spcAft>
              <a:buClr>
                <a:srgbClr val="1C1C1C"/>
              </a:buClr>
              <a:buSzPts val="1400"/>
              <a:buNone/>
              <a:defRPr sz="1400">
                <a:solidFill>
                  <a:srgbClr val="1C1C1C"/>
                </a:solidFill>
              </a:defRPr>
            </a:lvl3pPr>
            <a:lvl4pPr lvl="3" rtl="0">
              <a:lnSpc>
                <a:spcPct val="100000"/>
              </a:lnSpc>
              <a:spcBef>
                <a:spcPts val="0"/>
              </a:spcBef>
              <a:spcAft>
                <a:spcPts val="0"/>
              </a:spcAft>
              <a:buClr>
                <a:srgbClr val="1C1C1C"/>
              </a:buClr>
              <a:buSzPts val="1400"/>
              <a:buNone/>
              <a:defRPr sz="1400">
                <a:solidFill>
                  <a:srgbClr val="1C1C1C"/>
                </a:solidFill>
              </a:defRPr>
            </a:lvl4pPr>
            <a:lvl5pPr lvl="4" rtl="0">
              <a:lnSpc>
                <a:spcPct val="100000"/>
              </a:lnSpc>
              <a:spcBef>
                <a:spcPts val="0"/>
              </a:spcBef>
              <a:spcAft>
                <a:spcPts val="0"/>
              </a:spcAft>
              <a:buClr>
                <a:srgbClr val="1C1C1C"/>
              </a:buClr>
              <a:buSzPts val="1400"/>
              <a:buNone/>
              <a:defRPr sz="1400">
                <a:solidFill>
                  <a:srgbClr val="1C1C1C"/>
                </a:solidFill>
              </a:defRPr>
            </a:lvl5pPr>
            <a:lvl6pPr lvl="5" rtl="0">
              <a:lnSpc>
                <a:spcPct val="100000"/>
              </a:lnSpc>
              <a:spcBef>
                <a:spcPts val="0"/>
              </a:spcBef>
              <a:spcAft>
                <a:spcPts val="0"/>
              </a:spcAft>
              <a:buClr>
                <a:srgbClr val="1C1C1C"/>
              </a:buClr>
              <a:buSzPts val="1400"/>
              <a:buNone/>
              <a:defRPr sz="1400">
                <a:solidFill>
                  <a:srgbClr val="1C1C1C"/>
                </a:solidFill>
              </a:defRPr>
            </a:lvl6pPr>
            <a:lvl7pPr lvl="6" rtl="0">
              <a:lnSpc>
                <a:spcPct val="100000"/>
              </a:lnSpc>
              <a:spcBef>
                <a:spcPts val="0"/>
              </a:spcBef>
              <a:spcAft>
                <a:spcPts val="0"/>
              </a:spcAft>
              <a:buClr>
                <a:srgbClr val="1C1C1C"/>
              </a:buClr>
              <a:buSzPts val="1400"/>
              <a:buNone/>
              <a:defRPr sz="1400">
                <a:solidFill>
                  <a:srgbClr val="1C1C1C"/>
                </a:solidFill>
              </a:defRPr>
            </a:lvl7pPr>
            <a:lvl8pPr lvl="7" rtl="0">
              <a:lnSpc>
                <a:spcPct val="100000"/>
              </a:lnSpc>
              <a:spcBef>
                <a:spcPts val="0"/>
              </a:spcBef>
              <a:spcAft>
                <a:spcPts val="0"/>
              </a:spcAft>
              <a:buClr>
                <a:srgbClr val="1C1C1C"/>
              </a:buClr>
              <a:buSzPts val="1400"/>
              <a:buNone/>
              <a:defRPr sz="1400">
                <a:solidFill>
                  <a:srgbClr val="1C1C1C"/>
                </a:solidFill>
              </a:defRPr>
            </a:lvl8pPr>
            <a:lvl9pPr lvl="8" rtl="0">
              <a:lnSpc>
                <a:spcPct val="100000"/>
              </a:lnSpc>
              <a:spcBef>
                <a:spcPts val="0"/>
              </a:spcBef>
              <a:spcAft>
                <a:spcPts val="0"/>
              </a:spcAft>
              <a:buClr>
                <a:srgbClr val="1C1C1C"/>
              </a:buClr>
              <a:buSzPts val="1400"/>
              <a:buNone/>
              <a:defRPr sz="1400">
                <a:solidFill>
                  <a:srgbClr val="1C1C1C"/>
                </a:solidFill>
              </a:defRPr>
            </a:lvl9pPr>
          </a:lstStyle>
          <a:p>
            <a:endParaRPr/>
          </a:p>
        </p:txBody>
      </p:sp>
      <p:sp>
        <p:nvSpPr>
          <p:cNvPr id="92" name="Google Shape;92;p15"/>
          <p:cNvSpPr txBox="1">
            <a:spLocks noGrp="1"/>
          </p:cNvSpPr>
          <p:nvPr>
            <p:ph type="title" idx="5" hasCustomPrompt="1"/>
          </p:nvPr>
        </p:nvSpPr>
        <p:spPr>
          <a:xfrm>
            <a:off x="1384269" y="2902800"/>
            <a:ext cx="12567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5"/>
          <p:cNvSpPr txBox="1">
            <a:spLocks noGrp="1"/>
          </p:cNvSpPr>
          <p:nvPr>
            <p:ph type="title" idx="6"/>
          </p:nvPr>
        </p:nvSpPr>
        <p:spPr>
          <a:xfrm>
            <a:off x="5385419" y="1235275"/>
            <a:ext cx="3190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5"/>
          <p:cNvSpPr txBox="1">
            <a:spLocks noGrp="1"/>
          </p:cNvSpPr>
          <p:nvPr>
            <p:ph type="subTitle" idx="7"/>
          </p:nvPr>
        </p:nvSpPr>
        <p:spPr>
          <a:xfrm>
            <a:off x="5385419" y="1804275"/>
            <a:ext cx="2412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1C1C"/>
              </a:buClr>
              <a:buSzPts val="1400"/>
              <a:buNone/>
              <a:defRPr sz="1400">
                <a:solidFill>
                  <a:srgbClr val="1C1C1C"/>
                </a:solidFill>
              </a:defRPr>
            </a:lvl1pPr>
            <a:lvl2pPr lvl="1" rtl="0">
              <a:lnSpc>
                <a:spcPct val="100000"/>
              </a:lnSpc>
              <a:spcBef>
                <a:spcPts val="0"/>
              </a:spcBef>
              <a:spcAft>
                <a:spcPts val="0"/>
              </a:spcAft>
              <a:buClr>
                <a:srgbClr val="1C1C1C"/>
              </a:buClr>
              <a:buSzPts val="1400"/>
              <a:buNone/>
              <a:defRPr sz="1400">
                <a:solidFill>
                  <a:srgbClr val="1C1C1C"/>
                </a:solidFill>
              </a:defRPr>
            </a:lvl2pPr>
            <a:lvl3pPr lvl="2" rtl="0">
              <a:lnSpc>
                <a:spcPct val="100000"/>
              </a:lnSpc>
              <a:spcBef>
                <a:spcPts val="0"/>
              </a:spcBef>
              <a:spcAft>
                <a:spcPts val="0"/>
              </a:spcAft>
              <a:buClr>
                <a:srgbClr val="1C1C1C"/>
              </a:buClr>
              <a:buSzPts val="1400"/>
              <a:buNone/>
              <a:defRPr sz="1400">
                <a:solidFill>
                  <a:srgbClr val="1C1C1C"/>
                </a:solidFill>
              </a:defRPr>
            </a:lvl3pPr>
            <a:lvl4pPr lvl="3" rtl="0">
              <a:lnSpc>
                <a:spcPct val="100000"/>
              </a:lnSpc>
              <a:spcBef>
                <a:spcPts val="0"/>
              </a:spcBef>
              <a:spcAft>
                <a:spcPts val="0"/>
              </a:spcAft>
              <a:buClr>
                <a:srgbClr val="1C1C1C"/>
              </a:buClr>
              <a:buSzPts val="1400"/>
              <a:buNone/>
              <a:defRPr sz="1400">
                <a:solidFill>
                  <a:srgbClr val="1C1C1C"/>
                </a:solidFill>
              </a:defRPr>
            </a:lvl4pPr>
            <a:lvl5pPr lvl="4" rtl="0">
              <a:lnSpc>
                <a:spcPct val="100000"/>
              </a:lnSpc>
              <a:spcBef>
                <a:spcPts val="0"/>
              </a:spcBef>
              <a:spcAft>
                <a:spcPts val="0"/>
              </a:spcAft>
              <a:buClr>
                <a:srgbClr val="1C1C1C"/>
              </a:buClr>
              <a:buSzPts val="1400"/>
              <a:buNone/>
              <a:defRPr sz="1400">
                <a:solidFill>
                  <a:srgbClr val="1C1C1C"/>
                </a:solidFill>
              </a:defRPr>
            </a:lvl5pPr>
            <a:lvl6pPr lvl="5" rtl="0">
              <a:lnSpc>
                <a:spcPct val="100000"/>
              </a:lnSpc>
              <a:spcBef>
                <a:spcPts val="0"/>
              </a:spcBef>
              <a:spcAft>
                <a:spcPts val="0"/>
              </a:spcAft>
              <a:buClr>
                <a:srgbClr val="1C1C1C"/>
              </a:buClr>
              <a:buSzPts val="1400"/>
              <a:buNone/>
              <a:defRPr sz="1400">
                <a:solidFill>
                  <a:srgbClr val="1C1C1C"/>
                </a:solidFill>
              </a:defRPr>
            </a:lvl6pPr>
            <a:lvl7pPr lvl="6" rtl="0">
              <a:lnSpc>
                <a:spcPct val="100000"/>
              </a:lnSpc>
              <a:spcBef>
                <a:spcPts val="0"/>
              </a:spcBef>
              <a:spcAft>
                <a:spcPts val="0"/>
              </a:spcAft>
              <a:buClr>
                <a:srgbClr val="1C1C1C"/>
              </a:buClr>
              <a:buSzPts val="1400"/>
              <a:buNone/>
              <a:defRPr sz="1400">
                <a:solidFill>
                  <a:srgbClr val="1C1C1C"/>
                </a:solidFill>
              </a:defRPr>
            </a:lvl7pPr>
            <a:lvl8pPr lvl="7" rtl="0">
              <a:lnSpc>
                <a:spcPct val="100000"/>
              </a:lnSpc>
              <a:spcBef>
                <a:spcPts val="0"/>
              </a:spcBef>
              <a:spcAft>
                <a:spcPts val="0"/>
              </a:spcAft>
              <a:buClr>
                <a:srgbClr val="1C1C1C"/>
              </a:buClr>
              <a:buSzPts val="1400"/>
              <a:buNone/>
              <a:defRPr sz="1400">
                <a:solidFill>
                  <a:srgbClr val="1C1C1C"/>
                </a:solidFill>
              </a:defRPr>
            </a:lvl8pPr>
            <a:lvl9pPr lvl="8" rtl="0">
              <a:lnSpc>
                <a:spcPct val="100000"/>
              </a:lnSpc>
              <a:spcBef>
                <a:spcPts val="0"/>
              </a:spcBef>
              <a:spcAft>
                <a:spcPts val="0"/>
              </a:spcAft>
              <a:buClr>
                <a:srgbClr val="1C1C1C"/>
              </a:buClr>
              <a:buSzPts val="1400"/>
              <a:buNone/>
              <a:defRPr sz="1400">
                <a:solidFill>
                  <a:srgbClr val="1C1C1C"/>
                </a:solidFill>
              </a:defRPr>
            </a:lvl9pPr>
          </a:lstStyle>
          <a:p>
            <a:endParaRPr/>
          </a:p>
        </p:txBody>
      </p:sp>
      <p:sp>
        <p:nvSpPr>
          <p:cNvPr id="95" name="Google Shape;95;p15"/>
          <p:cNvSpPr txBox="1">
            <a:spLocks noGrp="1"/>
          </p:cNvSpPr>
          <p:nvPr>
            <p:ph type="title" idx="8" hasCustomPrompt="1"/>
          </p:nvPr>
        </p:nvSpPr>
        <p:spPr>
          <a:xfrm>
            <a:off x="5385419" y="719850"/>
            <a:ext cx="12567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5"/>
          <p:cNvSpPr txBox="1">
            <a:spLocks noGrp="1"/>
          </p:cNvSpPr>
          <p:nvPr>
            <p:ph type="title" idx="9"/>
          </p:nvPr>
        </p:nvSpPr>
        <p:spPr>
          <a:xfrm>
            <a:off x="5385419" y="3418225"/>
            <a:ext cx="3190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5"/>
          <p:cNvSpPr txBox="1">
            <a:spLocks noGrp="1"/>
          </p:cNvSpPr>
          <p:nvPr>
            <p:ph type="subTitle" idx="13"/>
          </p:nvPr>
        </p:nvSpPr>
        <p:spPr>
          <a:xfrm>
            <a:off x="5385419" y="3987225"/>
            <a:ext cx="2412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C1C1C"/>
              </a:buClr>
              <a:buSzPts val="1400"/>
              <a:buNone/>
              <a:defRPr sz="1400">
                <a:solidFill>
                  <a:srgbClr val="1C1C1C"/>
                </a:solidFill>
              </a:defRPr>
            </a:lvl1pPr>
            <a:lvl2pPr lvl="1" rtl="0">
              <a:lnSpc>
                <a:spcPct val="100000"/>
              </a:lnSpc>
              <a:spcBef>
                <a:spcPts val="0"/>
              </a:spcBef>
              <a:spcAft>
                <a:spcPts val="0"/>
              </a:spcAft>
              <a:buClr>
                <a:srgbClr val="1C1C1C"/>
              </a:buClr>
              <a:buSzPts val="1400"/>
              <a:buNone/>
              <a:defRPr sz="1400">
                <a:solidFill>
                  <a:srgbClr val="1C1C1C"/>
                </a:solidFill>
              </a:defRPr>
            </a:lvl2pPr>
            <a:lvl3pPr lvl="2" rtl="0">
              <a:lnSpc>
                <a:spcPct val="100000"/>
              </a:lnSpc>
              <a:spcBef>
                <a:spcPts val="0"/>
              </a:spcBef>
              <a:spcAft>
                <a:spcPts val="0"/>
              </a:spcAft>
              <a:buClr>
                <a:srgbClr val="1C1C1C"/>
              </a:buClr>
              <a:buSzPts val="1400"/>
              <a:buNone/>
              <a:defRPr sz="1400">
                <a:solidFill>
                  <a:srgbClr val="1C1C1C"/>
                </a:solidFill>
              </a:defRPr>
            </a:lvl3pPr>
            <a:lvl4pPr lvl="3" rtl="0">
              <a:lnSpc>
                <a:spcPct val="100000"/>
              </a:lnSpc>
              <a:spcBef>
                <a:spcPts val="0"/>
              </a:spcBef>
              <a:spcAft>
                <a:spcPts val="0"/>
              </a:spcAft>
              <a:buClr>
                <a:srgbClr val="1C1C1C"/>
              </a:buClr>
              <a:buSzPts val="1400"/>
              <a:buNone/>
              <a:defRPr sz="1400">
                <a:solidFill>
                  <a:srgbClr val="1C1C1C"/>
                </a:solidFill>
              </a:defRPr>
            </a:lvl4pPr>
            <a:lvl5pPr lvl="4" rtl="0">
              <a:lnSpc>
                <a:spcPct val="100000"/>
              </a:lnSpc>
              <a:spcBef>
                <a:spcPts val="0"/>
              </a:spcBef>
              <a:spcAft>
                <a:spcPts val="0"/>
              </a:spcAft>
              <a:buClr>
                <a:srgbClr val="1C1C1C"/>
              </a:buClr>
              <a:buSzPts val="1400"/>
              <a:buNone/>
              <a:defRPr sz="1400">
                <a:solidFill>
                  <a:srgbClr val="1C1C1C"/>
                </a:solidFill>
              </a:defRPr>
            </a:lvl5pPr>
            <a:lvl6pPr lvl="5" rtl="0">
              <a:lnSpc>
                <a:spcPct val="100000"/>
              </a:lnSpc>
              <a:spcBef>
                <a:spcPts val="0"/>
              </a:spcBef>
              <a:spcAft>
                <a:spcPts val="0"/>
              </a:spcAft>
              <a:buClr>
                <a:srgbClr val="1C1C1C"/>
              </a:buClr>
              <a:buSzPts val="1400"/>
              <a:buNone/>
              <a:defRPr sz="1400">
                <a:solidFill>
                  <a:srgbClr val="1C1C1C"/>
                </a:solidFill>
              </a:defRPr>
            </a:lvl6pPr>
            <a:lvl7pPr lvl="6" rtl="0">
              <a:lnSpc>
                <a:spcPct val="100000"/>
              </a:lnSpc>
              <a:spcBef>
                <a:spcPts val="0"/>
              </a:spcBef>
              <a:spcAft>
                <a:spcPts val="0"/>
              </a:spcAft>
              <a:buClr>
                <a:srgbClr val="1C1C1C"/>
              </a:buClr>
              <a:buSzPts val="1400"/>
              <a:buNone/>
              <a:defRPr sz="1400">
                <a:solidFill>
                  <a:srgbClr val="1C1C1C"/>
                </a:solidFill>
              </a:defRPr>
            </a:lvl7pPr>
            <a:lvl8pPr lvl="7" rtl="0">
              <a:lnSpc>
                <a:spcPct val="100000"/>
              </a:lnSpc>
              <a:spcBef>
                <a:spcPts val="0"/>
              </a:spcBef>
              <a:spcAft>
                <a:spcPts val="0"/>
              </a:spcAft>
              <a:buClr>
                <a:srgbClr val="1C1C1C"/>
              </a:buClr>
              <a:buSzPts val="1400"/>
              <a:buNone/>
              <a:defRPr sz="1400">
                <a:solidFill>
                  <a:srgbClr val="1C1C1C"/>
                </a:solidFill>
              </a:defRPr>
            </a:lvl8pPr>
            <a:lvl9pPr lvl="8" rtl="0">
              <a:lnSpc>
                <a:spcPct val="100000"/>
              </a:lnSpc>
              <a:spcBef>
                <a:spcPts val="0"/>
              </a:spcBef>
              <a:spcAft>
                <a:spcPts val="0"/>
              </a:spcAft>
              <a:buClr>
                <a:srgbClr val="1C1C1C"/>
              </a:buClr>
              <a:buSzPts val="1400"/>
              <a:buNone/>
              <a:defRPr sz="1400">
                <a:solidFill>
                  <a:srgbClr val="1C1C1C"/>
                </a:solidFill>
              </a:defRPr>
            </a:lvl9pPr>
          </a:lstStyle>
          <a:p>
            <a:endParaRPr/>
          </a:p>
        </p:txBody>
      </p:sp>
      <p:sp>
        <p:nvSpPr>
          <p:cNvPr id="98" name="Google Shape;98;p15"/>
          <p:cNvSpPr txBox="1">
            <a:spLocks noGrp="1"/>
          </p:cNvSpPr>
          <p:nvPr>
            <p:ph type="title" idx="14" hasCustomPrompt="1"/>
          </p:nvPr>
        </p:nvSpPr>
        <p:spPr>
          <a:xfrm>
            <a:off x="5385419" y="2902800"/>
            <a:ext cx="12567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5"/>
          <p:cNvSpPr/>
          <p:nvPr/>
        </p:nvSpPr>
        <p:spPr>
          <a:xfrm rot="-8100000">
            <a:off x="7695036" y="23885"/>
            <a:ext cx="2062563" cy="1031298"/>
          </a:xfrm>
          <a:custGeom>
            <a:avLst/>
            <a:gdLst/>
            <a:ahLst/>
            <a:cxnLst/>
            <a:rect l="l" t="t" r="r" b="b"/>
            <a:pathLst>
              <a:path w="62367" h="31184" extrusionOk="0">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rot="2700000">
            <a:off x="-489646" y="4521452"/>
            <a:ext cx="1469637" cy="734830"/>
          </a:xfrm>
          <a:custGeom>
            <a:avLst/>
            <a:gdLst/>
            <a:ahLst/>
            <a:cxnLst/>
            <a:rect l="l" t="t" r="r" b="b"/>
            <a:pathLst>
              <a:path w="62367" h="31184" extrusionOk="0">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12">
    <p:spTree>
      <p:nvGrpSpPr>
        <p:cNvPr id="1" name="Shape 178"/>
        <p:cNvGrpSpPr/>
        <p:nvPr/>
      </p:nvGrpSpPr>
      <p:grpSpPr>
        <a:xfrm>
          <a:off x="0" y="0"/>
          <a:ext cx="0" cy="0"/>
          <a:chOff x="0" y="0"/>
          <a:chExt cx="0" cy="0"/>
        </a:xfrm>
      </p:grpSpPr>
      <p:sp>
        <p:nvSpPr>
          <p:cNvPr id="179" name="Google Shape;179;p25"/>
          <p:cNvSpPr txBox="1">
            <a:spLocks noGrp="1"/>
          </p:cNvSpPr>
          <p:nvPr>
            <p:ph type="title"/>
          </p:nvPr>
        </p:nvSpPr>
        <p:spPr>
          <a:xfrm>
            <a:off x="779675" y="457200"/>
            <a:ext cx="7606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80" name="Google Shape;180;p25"/>
          <p:cNvSpPr txBox="1">
            <a:spLocks noGrp="1"/>
          </p:cNvSpPr>
          <p:nvPr>
            <p:ph type="title" idx="2"/>
          </p:nvPr>
        </p:nvSpPr>
        <p:spPr>
          <a:xfrm>
            <a:off x="834350" y="3077200"/>
            <a:ext cx="236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1" name="Google Shape;181;p25"/>
          <p:cNvSpPr txBox="1">
            <a:spLocks noGrp="1"/>
          </p:cNvSpPr>
          <p:nvPr>
            <p:ph type="subTitle" idx="1"/>
          </p:nvPr>
        </p:nvSpPr>
        <p:spPr>
          <a:xfrm>
            <a:off x="808400" y="3646200"/>
            <a:ext cx="2412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82" name="Google Shape;182;p25"/>
          <p:cNvSpPr txBox="1">
            <a:spLocks noGrp="1"/>
          </p:cNvSpPr>
          <p:nvPr>
            <p:ph type="subTitle" idx="3"/>
          </p:nvPr>
        </p:nvSpPr>
        <p:spPr>
          <a:xfrm>
            <a:off x="3365700" y="3646200"/>
            <a:ext cx="2412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1C1C1C"/>
              </a:buClr>
              <a:buSzPts val="1400"/>
              <a:buNone/>
              <a:defRPr sz="1400">
                <a:solidFill>
                  <a:srgbClr val="1C1C1C"/>
                </a:solidFill>
              </a:defRPr>
            </a:lvl1pPr>
            <a:lvl2pPr lvl="1" algn="ctr" rtl="0">
              <a:lnSpc>
                <a:spcPct val="100000"/>
              </a:lnSpc>
              <a:spcBef>
                <a:spcPts val="0"/>
              </a:spcBef>
              <a:spcAft>
                <a:spcPts val="0"/>
              </a:spcAft>
              <a:buClr>
                <a:srgbClr val="1C1C1C"/>
              </a:buClr>
              <a:buSzPts val="1400"/>
              <a:buNone/>
              <a:defRPr sz="1400">
                <a:solidFill>
                  <a:srgbClr val="1C1C1C"/>
                </a:solidFill>
              </a:defRPr>
            </a:lvl2pPr>
            <a:lvl3pPr lvl="2" algn="ctr" rtl="0">
              <a:lnSpc>
                <a:spcPct val="100000"/>
              </a:lnSpc>
              <a:spcBef>
                <a:spcPts val="0"/>
              </a:spcBef>
              <a:spcAft>
                <a:spcPts val="0"/>
              </a:spcAft>
              <a:buClr>
                <a:srgbClr val="1C1C1C"/>
              </a:buClr>
              <a:buSzPts val="1400"/>
              <a:buNone/>
              <a:defRPr sz="1400">
                <a:solidFill>
                  <a:srgbClr val="1C1C1C"/>
                </a:solidFill>
              </a:defRPr>
            </a:lvl3pPr>
            <a:lvl4pPr lvl="3" algn="ctr" rtl="0">
              <a:lnSpc>
                <a:spcPct val="100000"/>
              </a:lnSpc>
              <a:spcBef>
                <a:spcPts val="0"/>
              </a:spcBef>
              <a:spcAft>
                <a:spcPts val="0"/>
              </a:spcAft>
              <a:buClr>
                <a:srgbClr val="1C1C1C"/>
              </a:buClr>
              <a:buSzPts val="1400"/>
              <a:buNone/>
              <a:defRPr sz="1400">
                <a:solidFill>
                  <a:srgbClr val="1C1C1C"/>
                </a:solidFill>
              </a:defRPr>
            </a:lvl4pPr>
            <a:lvl5pPr lvl="4" algn="ctr" rtl="0">
              <a:lnSpc>
                <a:spcPct val="100000"/>
              </a:lnSpc>
              <a:spcBef>
                <a:spcPts val="0"/>
              </a:spcBef>
              <a:spcAft>
                <a:spcPts val="0"/>
              </a:spcAft>
              <a:buClr>
                <a:srgbClr val="1C1C1C"/>
              </a:buClr>
              <a:buSzPts val="1400"/>
              <a:buNone/>
              <a:defRPr sz="1400">
                <a:solidFill>
                  <a:srgbClr val="1C1C1C"/>
                </a:solidFill>
              </a:defRPr>
            </a:lvl5pPr>
            <a:lvl6pPr lvl="5" algn="ctr" rtl="0">
              <a:lnSpc>
                <a:spcPct val="100000"/>
              </a:lnSpc>
              <a:spcBef>
                <a:spcPts val="0"/>
              </a:spcBef>
              <a:spcAft>
                <a:spcPts val="0"/>
              </a:spcAft>
              <a:buClr>
                <a:srgbClr val="1C1C1C"/>
              </a:buClr>
              <a:buSzPts val="1400"/>
              <a:buNone/>
              <a:defRPr sz="1400">
                <a:solidFill>
                  <a:srgbClr val="1C1C1C"/>
                </a:solidFill>
              </a:defRPr>
            </a:lvl6pPr>
            <a:lvl7pPr lvl="6" algn="ctr" rtl="0">
              <a:lnSpc>
                <a:spcPct val="100000"/>
              </a:lnSpc>
              <a:spcBef>
                <a:spcPts val="0"/>
              </a:spcBef>
              <a:spcAft>
                <a:spcPts val="0"/>
              </a:spcAft>
              <a:buClr>
                <a:srgbClr val="1C1C1C"/>
              </a:buClr>
              <a:buSzPts val="1400"/>
              <a:buNone/>
              <a:defRPr sz="1400">
                <a:solidFill>
                  <a:srgbClr val="1C1C1C"/>
                </a:solidFill>
              </a:defRPr>
            </a:lvl7pPr>
            <a:lvl8pPr lvl="7" algn="ctr" rtl="0">
              <a:lnSpc>
                <a:spcPct val="100000"/>
              </a:lnSpc>
              <a:spcBef>
                <a:spcPts val="0"/>
              </a:spcBef>
              <a:spcAft>
                <a:spcPts val="0"/>
              </a:spcAft>
              <a:buClr>
                <a:srgbClr val="1C1C1C"/>
              </a:buClr>
              <a:buSzPts val="1400"/>
              <a:buNone/>
              <a:defRPr sz="1400">
                <a:solidFill>
                  <a:srgbClr val="1C1C1C"/>
                </a:solidFill>
              </a:defRPr>
            </a:lvl8pPr>
            <a:lvl9pPr lvl="8" algn="ctr" rtl="0">
              <a:lnSpc>
                <a:spcPct val="100000"/>
              </a:lnSpc>
              <a:spcBef>
                <a:spcPts val="0"/>
              </a:spcBef>
              <a:spcAft>
                <a:spcPts val="0"/>
              </a:spcAft>
              <a:buClr>
                <a:srgbClr val="1C1C1C"/>
              </a:buClr>
              <a:buSzPts val="1400"/>
              <a:buNone/>
              <a:defRPr sz="1400">
                <a:solidFill>
                  <a:srgbClr val="1C1C1C"/>
                </a:solidFill>
              </a:defRPr>
            </a:lvl9pPr>
          </a:lstStyle>
          <a:p>
            <a:endParaRPr/>
          </a:p>
        </p:txBody>
      </p:sp>
      <p:sp>
        <p:nvSpPr>
          <p:cNvPr id="183" name="Google Shape;183;p25"/>
          <p:cNvSpPr txBox="1">
            <a:spLocks noGrp="1"/>
          </p:cNvSpPr>
          <p:nvPr>
            <p:ph type="subTitle" idx="4"/>
          </p:nvPr>
        </p:nvSpPr>
        <p:spPr>
          <a:xfrm>
            <a:off x="5923000" y="3646200"/>
            <a:ext cx="2412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1C1C1C"/>
              </a:buClr>
              <a:buSzPts val="1400"/>
              <a:buNone/>
              <a:defRPr sz="1400">
                <a:solidFill>
                  <a:srgbClr val="1C1C1C"/>
                </a:solidFill>
              </a:defRPr>
            </a:lvl1pPr>
            <a:lvl2pPr lvl="1" algn="ctr" rtl="0">
              <a:lnSpc>
                <a:spcPct val="100000"/>
              </a:lnSpc>
              <a:spcBef>
                <a:spcPts val="0"/>
              </a:spcBef>
              <a:spcAft>
                <a:spcPts val="0"/>
              </a:spcAft>
              <a:buClr>
                <a:srgbClr val="1C1C1C"/>
              </a:buClr>
              <a:buSzPts val="1400"/>
              <a:buNone/>
              <a:defRPr sz="1400">
                <a:solidFill>
                  <a:srgbClr val="1C1C1C"/>
                </a:solidFill>
              </a:defRPr>
            </a:lvl2pPr>
            <a:lvl3pPr lvl="2" algn="ctr" rtl="0">
              <a:lnSpc>
                <a:spcPct val="100000"/>
              </a:lnSpc>
              <a:spcBef>
                <a:spcPts val="0"/>
              </a:spcBef>
              <a:spcAft>
                <a:spcPts val="0"/>
              </a:spcAft>
              <a:buClr>
                <a:srgbClr val="1C1C1C"/>
              </a:buClr>
              <a:buSzPts val="1400"/>
              <a:buNone/>
              <a:defRPr sz="1400">
                <a:solidFill>
                  <a:srgbClr val="1C1C1C"/>
                </a:solidFill>
              </a:defRPr>
            </a:lvl3pPr>
            <a:lvl4pPr lvl="3" algn="ctr" rtl="0">
              <a:lnSpc>
                <a:spcPct val="100000"/>
              </a:lnSpc>
              <a:spcBef>
                <a:spcPts val="0"/>
              </a:spcBef>
              <a:spcAft>
                <a:spcPts val="0"/>
              </a:spcAft>
              <a:buClr>
                <a:srgbClr val="1C1C1C"/>
              </a:buClr>
              <a:buSzPts val="1400"/>
              <a:buNone/>
              <a:defRPr sz="1400">
                <a:solidFill>
                  <a:srgbClr val="1C1C1C"/>
                </a:solidFill>
              </a:defRPr>
            </a:lvl4pPr>
            <a:lvl5pPr lvl="4" algn="ctr" rtl="0">
              <a:lnSpc>
                <a:spcPct val="100000"/>
              </a:lnSpc>
              <a:spcBef>
                <a:spcPts val="0"/>
              </a:spcBef>
              <a:spcAft>
                <a:spcPts val="0"/>
              </a:spcAft>
              <a:buClr>
                <a:srgbClr val="1C1C1C"/>
              </a:buClr>
              <a:buSzPts val="1400"/>
              <a:buNone/>
              <a:defRPr sz="1400">
                <a:solidFill>
                  <a:srgbClr val="1C1C1C"/>
                </a:solidFill>
              </a:defRPr>
            </a:lvl5pPr>
            <a:lvl6pPr lvl="5" algn="ctr" rtl="0">
              <a:lnSpc>
                <a:spcPct val="100000"/>
              </a:lnSpc>
              <a:spcBef>
                <a:spcPts val="0"/>
              </a:spcBef>
              <a:spcAft>
                <a:spcPts val="0"/>
              </a:spcAft>
              <a:buClr>
                <a:srgbClr val="1C1C1C"/>
              </a:buClr>
              <a:buSzPts val="1400"/>
              <a:buNone/>
              <a:defRPr sz="1400">
                <a:solidFill>
                  <a:srgbClr val="1C1C1C"/>
                </a:solidFill>
              </a:defRPr>
            </a:lvl6pPr>
            <a:lvl7pPr lvl="6" algn="ctr" rtl="0">
              <a:lnSpc>
                <a:spcPct val="100000"/>
              </a:lnSpc>
              <a:spcBef>
                <a:spcPts val="0"/>
              </a:spcBef>
              <a:spcAft>
                <a:spcPts val="0"/>
              </a:spcAft>
              <a:buClr>
                <a:srgbClr val="1C1C1C"/>
              </a:buClr>
              <a:buSzPts val="1400"/>
              <a:buNone/>
              <a:defRPr sz="1400">
                <a:solidFill>
                  <a:srgbClr val="1C1C1C"/>
                </a:solidFill>
              </a:defRPr>
            </a:lvl7pPr>
            <a:lvl8pPr lvl="7" algn="ctr" rtl="0">
              <a:lnSpc>
                <a:spcPct val="100000"/>
              </a:lnSpc>
              <a:spcBef>
                <a:spcPts val="0"/>
              </a:spcBef>
              <a:spcAft>
                <a:spcPts val="0"/>
              </a:spcAft>
              <a:buClr>
                <a:srgbClr val="1C1C1C"/>
              </a:buClr>
              <a:buSzPts val="1400"/>
              <a:buNone/>
              <a:defRPr sz="1400">
                <a:solidFill>
                  <a:srgbClr val="1C1C1C"/>
                </a:solidFill>
              </a:defRPr>
            </a:lvl8pPr>
            <a:lvl9pPr lvl="8" algn="ctr" rtl="0">
              <a:lnSpc>
                <a:spcPct val="100000"/>
              </a:lnSpc>
              <a:spcBef>
                <a:spcPts val="0"/>
              </a:spcBef>
              <a:spcAft>
                <a:spcPts val="0"/>
              </a:spcAft>
              <a:buClr>
                <a:srgbClr val="1C1C1C"/>
              </a:buClr>
              <a:buSzPts val="1400"/>
              <a:buNone/>
              <a:defRPr sz="1400">
                <a:solidFill>
                  <a:srgbClr val="1C1C1C"/>
                </a:solidFill>
              </a:defRPr>
            </a:lvl9pPr>
          </a:lstStyle>
          <a:p>
            <a:endParaRPr/>
          </a:p>
        </p:txBody>
      </p:sp>
      <p:sp>
        <p:nvSpPr>
          <p:cNvPr id="184" name="Google Shape;184;p25"/>
          <p:cNvSpPr txBox="1">
            <a:spLocks noGrp="1"/>
          </p:cNvSpPr>
          <p:nvPr>
            <p:ph type="title" idx="5"/>
          </p:nvPr>
        </p:nvSpPr>
        <p:spPr>
          <a:xfrm>
            <a:off x="3391650" y="3077200"/>
            <a:ext cx="236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5" name="Google Shape;185;p25"/>
          <p:cNvSpPr txBox="1">
            <a:spLocks noGrp="1"/>
          </p:cNvSpPr>
          <p:nvPr>
            <p:ph type="title" idx="6"/>
          </p:nvPr>
        </p:nvSpPr>
        <p:spPr>
          <a:xfrm>
            <a:off x="5948950" y="3077200"/>
            <a:ext cx="236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6" name="Google Shape;186;p25"/>
          <p:cNvSpPr/>
          <p:nvPr/>
        </p:nvSpPr>
        <p:spPr>
          <a:xfrm rot="10800000">
            <a:off x="-52079" y="-10"/>
            <a:ext cx="1234243" cy="617131"/>
          </a:xfrm>
          <a:custGeom>
            <a:avLst/>
            <a:gdLst/>
            <a:ahLst/>
            <a:cxnLst/>
            <a:rect l="l" t="t" r="r" b="b"/>
            <a:pathLst>
              <a:path w="62367" h="31184" extrusionOk="0">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5"/>
          <p:cNvSpPr/>
          <p:nvPr/>
        </p:nvSpPr>
        <p:spPr>
          <a:xfrm rot="10800000">
            <a:off x="7890571" y="-10"/>
            <a:ext cx="1234243" cy="617131"/>
          </a:xfrm>
          <a:custGeom>
            <a:avLst/>
            <a:gdLst/>
            <a:ahLst/>
            <a:cxnLst/>
            <a:rect l="l" t="t" r="r" b="b"/>
            <a:pathLst>
              <a:path w="62367" h="31184" extrusionOk="0">
                <a:moveTo>
                  <a:pt x="31184" y="1"/>
                </a:moveTo>
                <a:lnTo>
                  <a:pt x="30380" y="9"/>
                </a:lnTo>
                <a:lnTo>
                  <a:pt x="28781" y="90"/>
                </a:lnTo>
                <a:lnTo>
                  <a:pt x="27210" y="251"/>
                </a:lnTo>
                <a:lnTo>
                  <a:pt x="25665" y="483"/>
                </a:lnTo>
                <a:lnTo>
                  <a:pt x="24138" y="795"/>
                </a:lnTo>
                <a:lnTo>
                  <a:pt x="22646" y="1179"/>
                </a:lnTo>
                <a:lnTo>
                  <a:pt x="21182" y="1635"/>
                </a:lnTo>
                <a:lnTo>
                  <a:pt x="19753" y="2162"/>
                </a:lnTo>
                <a:lnTo>
                  <a:pt x="18351" y="2751"/>
                </a:lnTo>
                <a:lnTo>
                  <a:pt x="16985" y="3412"/>
                </a:lnTo>
                <a:lnTo>
                  <a:pt x="15663" y="4126"/>
                </a:lnTo>
                <a:lnTo>
                  <a:pt x="14377" y="4912"/>
                </a:lnTo>
                <a:lnTo>
                  <a:pt x="13127" y="5751"/>
                </a:lnTo>
                <a:lnTo>
                  <a:pt x="11930" y="6653"/>
                </a:lnTo>
                <a:lnTo>
                  <a:pt x="10779" y="7600"/>
                </a:lnTo>
                <a:lnTo>
                  <a:pt x="9671" y="8609"/>
                </a:lnTo>
                <a:lnTo>
                  <a:pt x="8609" y="9672"/>
                </a:lnTo>
                <a:lnTo>
                  <a:pt x="7599" y="10779"/>
                </a:lnTo>
                <a:lnTo>
                  <a:pt x="6653" y="11931"/>
                </a:lnTo>
                <a:lnTo>
                  <a:pt x="5751" y="13128"/>
                </a:lnTo>
                <a:lnTo>
                  <a:pt x="4912" y="14378"/>
                </a:lnTo>
                <a:lnTo>
                  <a:pt x="4135" y="15664"/>
                </a:lnTo>
                <a:lnTo>
                  <a:pt x="3411" y="16985"/>
                </a:lnTo>
                <a:lnTo>
                  <a:pt x="2750" y="18352"/>
                </a:lnTo>
                <a:lnTo>
                  <a:pt x="2161" y="19745"/>
                </a:lnTo>
                <a:lnTo>
                  <a:pt x="1634" y="21182"/>
                </a:lnTo>
                <a:lnTo>
                  <a:pt x="1179" y="22647"/>
                </a:lnTo>
                <a:lnTo>
                  <a:pt x="795" y="24138"/>
                </a:lnTo>
                <a:lnTo>
                  <a:pt x="482" y="25665"/>
                </a:lnTo>
                <a:lnTo>
                  <a:pt x="250" y="27210"/>
                </a:lnTo>
                <a:lnTo>
                  <a:pt x="89" y="28782"/>
                </a:lnTo>
                <a:lnTo>
                  <a:pt x="9" y="30380"/>
                </a:lnTo>
                <a:lnTo>
                  <a:pt x="0" y="31184"/>
                </a:lnTo>
                <a:lnTo>
                  <a:pt x="16297" y="31184"/>
                </a:lnTo>
                <a:lnTo>
                  <a:pt x="16315" y="30416"/>
                </a:lnTo>
                <a:lnTo>
                  <a:pt x="16467" y="28916"/>
                </a:lnTo>
                <a:lnTo>
                  <a:pt x="16762" y="27460"/>
                </a:lnTo>
                <a:lnTo>
                  <a:pt x="17199" y="26058"/>
                </a:lnTo>
                <a:lnTo>
                  <a:pt x="17762" y="24728"/>
                </a:lnTo>
                <a:lnTo>
                  <a:pt x="18449" y="23459"/>
                </a:lnTo>
                <a:lnTo>
                  <a:pt x="19253" y="22272"/>
                </a:lnTo>
                <a:lnTo>
                  <a:pt x="20164" y="21173"/>
                </a:lnTo>
                <a:lnTo>
                  <a:pt x="21173" y="20164"/>
                </a:lnTo>
                <a:lnTo>
                  <a:pt x="22271" y="19253"/>
                </a:lnTo>
                <a:lnTo>
                  <a:pt x="23459" y="18450"/>
                </a:lnTo>
                <a:lnTo>
                  <a:pt x="24727" y="17762"/>
                </a:lnTo>
                <a:lnTo>
                  <a:pt x="26067" y="17200"/>
                </a:lnTo>
                <a:lnTo>
                  <a:pt x="27460" y="16762"/>
                </a:lnTo>
                <a:lnTo>
                  <a:pt x="28915" y="16467"/>
                </a:lnTo>
                <a:lnTo>
                  <a:pt x="30416" y="16307"/>
                </a:lnTo>
                <a:lnTo>
                  <a:pt x="31184" y="16298"/>
                </a:lnTo>
                <a:lnTo>
                  <a:pt x="31951" y="16307"/>
                </a:lnTo>
                <a:lnTo>
                  <a:pt x="33452" y="16467"/>
                </a:lnTo>
                <a:lnTo>
                  <a:pt x="34907" y="16762"/>
                </a:lnTo>
                <a:lnTo>
                  <a:pt x="36309" y="17200"/>
                </a:lnTo>
                <a:lnTo>
                  <a:pt x="37640" y="17762"/>
                </a:lnTo>
                <a:lnTo>
                  <a:pt x="38908" y="18450"/>
                </a:lnTo>
                <a:lnTo>
                  <a:pt x="40096" y="19253"/>
                </a:lnTo>
                <a:lnTo>
                  <a:pt x="41203" y="20164"/>
                </a:lnTo>
                <a:lnTo>
                  <a:pt x="42212" y="21173"/>
                </a:lnTo>
                <a:lnTo>
                  <a:pt x="43123" y="22272"/>
                </a:lnTo>
                <a:lnTo>
                  <a:pt x="43918" y="23459"/>
                </a:lnTo>
                <a:lnTo>
                  <a:pt x="44605" y="24728"/>
                </a:lnTo>
                <a:lnTo>
                  <a:pt x="45177" y="26058"/>
                </a:lnTo>
                <a:lnTo>
                  <a:pt x="45605" y="27460"/>
                </a:lnTo>
                <a:lnTo>
                  <a:pt x="45909" y="28916"/>
                </a:lnTo>
                <a:lnTo>
                  <a:pt x="46061" y="30416"/>
                </a:lnTo>
                <a:lnTo>
                  <a:pt x="46070" y="31184"/>
                </a:lnTo>
                <a:lnTo>
                  <a:pt x="62367" y="31184"/>
                </a:lnTo>
                <a:lnTo>
                  <a:pt x="62358" y="30380"/>
                </a:lnTo>
                <a:lnTo>
                  <a:pt x="62278" y="28782"/>
                </a:lnTo>
                <a:lnTo>
                  <a:pt x="62117" y="27210"/>
                </a:lnTo>
                <a:lnTo>
                  <a:pt x="61885" y="25665"/>
                </a:lnTo>
                <a:lnTo>
                  <a:pt x="61572" y="24138"/>
                </a:lnTo>
                <a:lnTo>
                  <a:pt x="61188" y="22647"/>
                </a:lnTo>
                <a:lnTo>
                  <a:pt x="60733" y="21182"/>
                </a:lnTo>
                <a:lnTo>
                  <a:pt x="60206" y="19745"/>
                </a:lnTo>
                <a:lnTo>
                  <a:pt x="59617" y="18352"/>
                </a:lnTo>
                <a:lnTo>
                  <a:pt x="58956" y="16985"/>
                </a:lnTo>
                <a:lnTo>
                  <a:pt x="58241" y="15664"/>
                </a:lnTo>
                <a:lnTo>
                  <a:pt x="57455" y="14378"/>
                </a:lnTo>
                <a:lnTo>
                  <a:pt x="56616" y="13128"/>
                </a:lnTo>
                <a:lnTo>
                  <a:pt x="55723" y="11931"/>
                </a:lnTo>
                <a:lnTo>
                  <a:pt x="54768" y="10779"/>
                </a:lnTo>
                <a:lnTo>
                  <a:pt x="53758" y="9672"/>
                </a:lnTo>
                <a:lnTo>
                  <a:pt x="52705" y="8609"/>
                </a:lnTo>
                <a:lnTo>
                  <a:pt x="51597" y="7600"/>
                </a:lnTo>
                <a:lnTo>
                  <a:pt x="50437" y="6653"/>
                </a:lnTo>
                <a:lnTo>
                  <a:pt x="49240" y="5751"/>
                </a:lnTo>
                <a:lnTo>
                  <a:pt x="47990" y="4912"/>
                </a:lnTo>
                <a:lnTo>
                  <a:pt x="46704" y="4126"/>
                </a:lnTo>
                <a:lnTo>
                  <a:pt x="45382" y="3412"/>
                </a:lnTo>
                <a:lnTo>
                  <a:pt x="44016" y="2751"/>
                </a:lnTo>
                <a:lnTo>
                  <a:pt x="42623" y="2162"/>
                </a:lnTo>
                <a:lnTo>
                  <a:pt x="41185" y="1635"/>
                </a:lnTo>
                <a:lnTo>
                  <a:pt x="39721" y="1179"/>
                </a:lnTo>
                <a:lnTo>
                  <a:pt x="38229" y="795"/>
                </a:lnTo>
                <a:lnTo>
                  <a:pt x="36702" y="483"/>
                </a:lnTo>
                <a:lnTo>
                  <a:pt x="35157" y="251"/>
                </a:lnTo>
                <a:lnTo>
                  <a:pt x="33586" y="90"/>
                </a:lnTo>
                <a:lnTo>
                  <a:pt x="31987" y="9"/>
                </a:lnTo>
                <a:lnTo>
                  <a:pt x="311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5"/>
          <p:cNvSpPr/>
          <p:nvPr/>
        </p:nvSpPr>
        <p:spPr>
          <a:xfrm>
            <a:off x="560875" y="4622075"/>
            <a:ext cx="2756100" cy="2756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8E8E8"/>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4705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3BC57F"/>
              </a:buClr>
              <a:buSzPts val="3200"/>
              <a:buFont typeface="Oswald Regular"/>
              <a:buNone/>
              <a:defRPr sz="3200">
                <a:solidFill>
                  <a:srgbClr val="3BC57F"/>
                </a:solidFill>
                <a:latin typeface="Oswald Regular"/>
                <a:ea typeface="Oswald Regular"/>
                <a:cs typeface="Oswald Regular"/>
                <a:sym typeface="Oswald Regular"/>
              </a:defRPr>
            </a:lvl1pPr>
            <a:lvl2pPr lvl="1">
              <a:spcBef>
                <a:spcPts val="0"/>
              </a:spcBef>
              <a:spcAft>
                <a:spcPts val="0"/>
              </a:spcAft>
              <a:buClr>
                <a:srgbClr val="3BC57F"/>
              </a:buClr>
              <a:buSzPts val="3200"/>
              <a:buFont typeface="Montserrat"/>
              <a:buNone/>
              <a:defRPr sz="3200" b="1">
                <a:solidFill>
                  <a:srgbClr val="3BC57F"/>
                </a:solidFill>
                <a:latin typeface="Montserrat"/>
                <a:ea typeface="Montserrat"/>
                <a:cs typeface="Montserrat"/>
                <a:sym typeface="Montserrat"/>
              </a:defRPr>
            </a:lvl2pPr>
            <a:lvl3pPr lvl="2">
              <a:spcBef>
                <a:spcPts val="0"/>
              </a:spcBef>
              <a:spcAft>
                <a:spcPts val="0"/>
              </a:spcAft>
              <a:buClr>
                <a:srgbClr val="3BC57F"/>
              </a:buClr>
              <a:buSzPts val="3200"/>
              <a:buFont typeface="Montserrat"/>
              <a:buNone/>
              <a:defRPr sz="3200" b="1">
                <a:solidFill>
                  <a:srgbClr val="3BC57F"/>
                </a:solidFill>
                <a:latin typeface="Montserrat"/>
                <a:ea typeface="Montserrat"/>
                <a:cs typeface="Montserrat"/>
                <a:sym typeface="Montserrat"/>
              </a:defRPr>
            </a:lvl3pPr>
            <a:lvl4pPr lvl="3">
              <a:spcBef>
                <a:spcPts val="0"/>
              </a:spcBef>
              <a:spcAft>
                <a:spcPts val="0"/>
              </a:spcAft>
              <a:buClr>
                <a:srgbClr val="3BC57F"/>
              </a:buClr>
              <a:buSzPts val="3200"/>
              <a:buFont typeface="Montserrat"/>
              <a:buNone/>
              <a:defRPr sz="3200" b="1">
                <a:solidFill>
                  <a:srgbClr val="3BC57F"/>
                </a:solidFill>
                <a:latin typeface="Montserrat"/>
                <a:ea typeface="Montserrat"/>
                <a:cs typeface="Montserrat"/>
                <a:sym typeface="Montserrat"/>
              </a:defRPr>
            </a:lvl4pPr>
            <a:lvl5pPr lvl="4">
              <a:spcBef>
                <a:spcPts val="0"/>
              </a:spcBef>
              <a:spcAft>
                <a:spcPts val="0"/>
              </a:spcAft>
              <a:buClr>
                <a:srgbClr val="3BC57F"/>
              </a:buClr>
              <a:buSzPts val="3200"/>
              <a:buFont typeface="Montserrat"/>
              <a:buNone/>
              <a:defRPr sz="3200" b="1">
                <a:solidFill>
                  <a:srgbClr val="3BC57F"/>
                </a:solidFill>
                <a:latin typeface="Montserrat"/>
                <a:ea typeface="Montserrat"/>
                <a:cs typeface="Montserrat"/>
                <a:sym typeface="Montserrat"/>
              </a:defRPr>
            </a:lvl5pPr>
            <a:lvl6pPr lvl="5">
              <a:spcBef>
                <a:spcPts val="0"/>
              </a:spcBef>
              <a:spcAft>
                <a:spcPts val="0"/>
              </a:spcAft>
              <a:buClr>
                <a:srgbClr val="3BC57F"/>
              </a:buClr>
              <a:buSzPts val="3200"/>
              <a:buFont typeface="Montserrat"/>
              <a:buNone/>
              <a:defRPr sz="3200" b="1">
                <a:solidFill>
                  <a:srgbClr val="3BC57F"/>
                </a:solidFill>
                <a:latin typeface="Montserrat"/>
                <a:ea typeface="Montserrat"/>
                <a:cs typeface="Montserrat"/>
                <a:sym typeface="Montserrat"/>
              </a:defRPr>
            </a:lvl6pPr>
            <a:lvl7pPr lvl="6">
              <a:spcBef>
                <a:spcPts val="0"/>
              </a:spcBef>
              <a:spcAft>
                <a:spcPts val="0"/>
              </a:spcAft>
              <a:buClr>
                <a:srgbClr val="3BC57F"/>
              </a:buClr>
              <a:buSzPts val="3200"/>
              <a:buFont typeface="Montserrat"/>
              <a:buNone/>
              <a:defRPr sz="3200" b="1">
                <a:solidFill>
                  <a:srgbClr val="3BC57F"/>
                </a:solidFill>
                <a:latin typeface="Montserrat"/>
                <a:ea typeface="Montserrat"/>
                <a:cs typeface="Montserrat"/>
                <a:sym typeface="Montserrat"/>
              </a:defRPr>
            </a:lvl7pPr>
            <a:lvl8pPr lvl="7">
              <a:spcBef>
                <a:spcPts val="0"/>
              </a:spcBef>
              <a:spcAft>
                <a:spcPts val="0"/>
              </a:spcAft>
              <a:buClr>
                <a:srgbClr val="3BC57F"/>
              </a:buClr>
              <a:buSzPts val="3200"/>
              <a:buFont typeface="Montserrat"/>
              <a:buNone/>
              <a:defRPr sz="3200" b="1">
                <a:solidFill>
                  <a:srgbClr val="3BC57F"/>
                </a:solidFill>
                <a:latin typeface="Montserrat"/>
                <a:ea typeface="Montserrat"/>
                <a:cs typeface="Montserrat"/>
                <a:sym typeface="Montserrat"/>
              </a:defRPr>
            </a:lvl8pPr>
            <a:lvl9pPr lvl="8">
              <a:spcBef>
                <a:spcPts val="0"/>
              </a:spcBef>
              <a:spcAft>
                <a:spcPts val="0"/>
              </a:spcAft>
              <a:buClr>
                <a:srgbClr val="3BC57F"/>
              </a:buClr>
              <a:buSzPts val="3200"/>
              <a:buFont typeface="Montserrat"/>
              <a:buNone/>
              <a:defRPr sz="3200" b="1">
                <a:solidFill>
                  <a:srgbClr val="3BC57F"/>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a:lnSpc>
                <a:spcPct val="115000"/>
              </a:lnSpc>
              <a:spcBef>
                <a:spcPts val="160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a:lnSpc>
                <a:spcPct val="115000"/>
              </a:lnSpc>
              <a:spcBef>
                <a:spcPts val="1600"/>
              </a:spcBef>
              <a:spcAft>
                <a:spcPts val="160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id"/>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5" r:id="rId5"/>
    <p:sldLayoutId id="2147483658" r:id="rId6"/>
    <p:sldLayoutId id="2147483659" r:id="rId7"/>
    <p:sldLayoutId id="2147483661" r:id="rId8"/>
    <p:sldLayoutId id="214748367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88">
          <p15:clr>
            <a:srgbClr val="EA4335"/>
          </p15:clr>
        </p15:guide>
        <p15:guide id="2" pos="408">
          <p15:clr>
            <a:srgbClr val="EA4335"/>
          </p15:clr>
        </p15:guide>
        <p15:guide id="3" pos="5359">
          <p15:clr>
            <a:srgbClr val="EA4335"/>
          </p15:clr>
        </p15:guide>
        <p15:guide id="4" orient="horz" pos="2963">
          <p15:clr>
            <a:srgbClr val="EA4335"/>
          </p15:clr>
        </p15:guide>
        <p15:guide id="5" pos="288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3.jfif"/><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github.com/LucasRBarbosa/airflow-python-demo"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hyperlink" Target="https://medium.com/quintoandar-tech-blog/how-apache-airflow-is-helping-us-to-evolve-our-data-pipeline-at-quintoandar-7d157e9f9773"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8E8E8">
            <a:alpha val="0"/>
          </a:srgbClr>
        </a:solidFill>
        <a:effectLst/>
      </p:bgPr>
    </p:bg>
    <p:spTree>
      <p:nvGrpSpPr>
        <p:cNvPr id="1" name="Shape 220"/>
        <p:cNvGrpSpPr/>
        <p:nvPr/>
      </p:nvGrpSpPr>
      <p:grpSpPr>
        <a:xfrm>
          <a:off x="0" y="0"/>
          <a:ext cx="0" cy="0"/>
          <a:chOff x="0" y="0"/>
          <a:chExt cx="0" cy="0"/>
        </a:xfrm>
      </p:grpSpPr>
      <p:sp>
        <p:nvSpPr>
          <p:cNvPr id="222" name="Google Shape;222;p30"/>
          <p:cNvSpPr txBox="1">
            <a:spLocks noGrp="1"/>
          </p:cNvSpPr>
          <p:nvPr>
            <p:ph type="ctrTitle"/>
          </p:nvPr>
        </p:nvSpPr>
        <p:spPr>
          <a:xfrm>
            <a:off x="4288151" y="763225"/>
            <a:ext cx="3746100" cy="2052600"/>
          </a:xfrm>
        </p:spPr>
        <p:txBody>
          <a:bodyPr spcFirstLastPara="1" wrap="square" lIns="91425" tIns="91425" rIns="91425" bIns="91425" anchor="b" anchorCtr="0">
            <a:noAutofit/>
          </a:bodyPr>
          <a:lstStyle/>
          <a:p>
            <a:pPr lvl="0" algn="ctr"/>
            <a:r>
              <a:rPr lang="pt-BR" sz="2400" dirty="0"/>
              <a:t>O papel de </a:t>
            </a:r>
            <a:r>
              <a:rPr lang="pt-BR" sz="2400" dirty="0" err="1"/>
              <a:t>python</a:t>
            </a:r>
            <a:r>
              <a:rPr lang="pt-BR" sz="2400" dirty="0"/>
              <a:t> no desenvolvimento de pipelines e sistemas distribuídos na nuvem.</a:t>
            </a:r>
            <a:endParaRPr lang="en-US" sz="2400" dirty="0"/>
          </a:p>
        </p:txBody>
      </p:sp>
      <p:sp>
        <p:nvSpPr>
          <p:cNvPr id="223" name="Google Shape;223;p30"/>
          <p:cNvSpPr txBox="1">
            <a:spLocks noGrp="1"/>
          </p:cNvSpPr>
          <p:nvPr>
            <p:ph type="subTitle" idx="1"/>
          </p:nvPr>
        </p:nvSpPr>
        <p:spPr>
          <a:xfrm>
            <a:off x="4354340" y="3153599"/>
            <a:ext cx="4217987" cy="661211"/>
          </a:xfrm>
        </p:spPr>
        <p:txBody>
          <a:bodyPr spcFirstLastPara="1" wrap="square" lIns="91425" tIns="91425" rIns="91425" bIns="91425" anchor="t" anchorCtr="0">
            <a:noAutofit/>
          </a:bodyPr>
          <a:lstStyle/>
          <a:p>
            <a:pPr lvl="0"/>
            <a:r>
              <a:rPr lang="pt-BR" sz="1800" i="1" dirty="0"/>
              <a:t>Apresentador</a:t>
            </a:r>
          </a:p>
          <a:p>
            <a:pPr lvl="0"/>
            <a:r>
              <a:rPr lang="pt-BR" sz="1800" i="1" dirty="0"/>
              <a:t>Lucas Ramos Barbosa</a:t>
            </a:r>
          </a:p>
        </p:txBody>
      </p:sp>
      <p:grpSp>
        <p:nvGrpSpPr>
          <p:cNvPr id="224" name="Google Shape;224;p30"/>
          <p:cNvGrpSpPr/>
          <p:nvPr/>
        </p:nvGrpSpPr>
        <p:grpSpPr>
          <a:xfrm>
            <a:off x="7644962" y="1214528"/>
            <a:ext cx="389288" cy="389154"/>
            <a:chOff x="1122400" y="1402350"/>
            <a:chExt cx="654375" cy="654150"/>
          </a:xfrm>
        </p:grpSpPr>
        <p:sp>
          <p:nvSpPr>
            <p:cNvPr id="225" name="Google Shape;225;p30"/>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0"/>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0"/>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0"/>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0"/>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30"/>
          <p:cNvGrpSpPr/>
          <p:nvPr/>
        </p:nvGrpSpPr>
        <p:grpSpPr>
          <a:xfrm>
            <a:off x="7830612" y="4363463"/>
            <a:ext cx="269472" cy="269379"/>
            <a:chOff x="1122400" y="1402350"/>
            <a:chExt cx="654375" cy="654150"/>
          </a:xfrm>
        </p:grpSpPr>
        <p:sp>
          <p:nvSpPr>
            <p:cNvPr id="237" name="Google Shape;237;p30"/>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0"/>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0"/>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30"/>
          <p:cNvGrpSpPr/>
          <p:nvPr/>
        </p:nvGrpSpPr>
        <p:grpSpPr>
          <a:xfrm>
            <a:off x="549451" y="4363473"/>
            <a:ext cx="415855" cy="415712"/>
            <a:chOff x="1122400" y="1402350"/>
            <a:chExt cx="654375" cy="654150"/>
          </a:xfrm>
        </p:grpSpPr>
        <p:sp>
          <p:nvSpPr>
            <p:cNvPr id="249" name="Google Shape;249;p30"/>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0"/>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0"/>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0"/>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0"/>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0"/>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0"/>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0"/>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30"/>
          <p:cNvGrpSpPr/>
          <p:nvPr/>
        </p:nvGrpSpPr>
        <p:grpSpPr>
          <a:xfrm>
            <a:off x="2847361" y="872877"/>
            <a:ext cx="631210" cy="630993"/>
            <a:chOff x="1122400" y="1402350"/>
            <a:chExt cx="654375" cy="654150"/>
          </a:xfrm>
        </p:grpSpPr>
        <p:sp>
          <p:nvSpPr>
            <p:cNvPr id="261" name="Google Shape;261;p30"/>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0"/>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0"/>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0"/>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0"/>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0"/>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0"/>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0"/>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0"/>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Dev Paraná (@devparana) | Twitter">
            <a:extLst>
              <a:ext uri="{FF2B5EF4-FFF2-40B4-BE49-F238E27FC236}">
                <a16:creationId xmlns:a16="http://schemas.microsoft.com/office/drawing/2014/main" id="{3A88C65D-609E-46BB-BE57-660312BD47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264" y="1969246"/>
            <a:ext cx="1122254" cy="112225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030" name="Picture 6" descr="Python, Linguagem De Programação, Programação De Computadores png  transparente grátis">
            <a:extLst>
              <a:ext uri="{FF2B5EF4-FFF2-40B4-BE49-F238E27FC236}">
                <a16:creationId xmlns:a16="http://schemas.microsoft.com/office/drawing/2014/main" id="{B0E02418-BBE1-4337-A59F-771598422B4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550" r="16301" b="5342"/>
          <a:stretch/>
        </p:blipFill>
        <p:spPr bwMode="auto">
          <a:xfrm>
            <a:off x="1935527" y="1969246"/>
            <a:ext cx="1111826" cy="112225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329"/>
        <p:cNvGrpSpPr/>
        <p:nvPr/>
      </p:nvGrpSpPr>
      <p:grpSpPr>
        <a:xfrm>
          <a:off x="0" y="0"/>
          <a:ext cx="0" cy="0"/>
          <a:chOff x="0" y="0"/>
          <a:chExt cx="0" cy="0"/>
        </a:xfrm>
      </p:grpSpPr>
      <p:sp>
        <p:nvSpPr>
          <p:cNvPr id="330" name="Google Shape;330;p32"/>
          <p:cNvSpPr txBox="1">
            <a:spLocks noGrp="1"/>
          </p:cNvSpPr>
          <p:nvPr>
            <p:ph type="title"/>
          </p:nvPr>
        </p:nvSpPr>
        <p:spPr>
          <a:xfrm>
            <a:off x="2491650" y="1385450"/>
            <a:ext cx="416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4400" dirty="0"/>
              <a:t>Mas afinal, porque Python? </a:t>
            </a:r>
            <a:endParaRPr sz="4400" dirty="0"/>
          </a:p>
        </p:txBody>
      </p:sp>
      <p:sp>
        <p:nvSpPr>
          <p:cNvPr id="331" name="Google Shape;331;p32"/>
          <p:cNvSpPr txBox="1">
            <a:spLocks noGrp="1"/>
          </p:cNvSpPr>
          <p:nvPr>
            <p:ph type="subTitle" idx="1"/>
          </p:nvPr>
        </p:nvSpPr>
        <p:spPr>
          <a:xfrm>
            <a:off x="2463150" y="2965450"/>
            <a:ext cx="42177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pt-BR" sz="1800" dirty="0"/>
              <a:t>Porque que </a:t>
            </a:r>
            <a:r>
              <a:rPr lang="pt-BR" sz="1800" dirty="0" err="1"/>
              <a:t>python</a:t>
            </a:r>
            <a:r>
              <a:rPr lang="pt-BR" sz="1800" dirty="0"/>
              <a:t> tem todo essa relevância no desenvolvimento de pipelines hoje no mercado?</a:t>
            </a:r>
            <a:endParaRPr sz="1800" dirty="0"/>
          </a:p>
          <a:p>
            <a:pPr marL="0" lvl="0" indent="0" algn="ctr" rtl="0">
              <a:spcBef>
                <a:spcPts val="0"/>
              </a:spcBef>
              <a:spcAft>
                <a:spcPts val="0"/>
              </a:spcAft>
              <a:buClr>
                <a:schemeClr val="dk1"/>
              </a:buClr>
              <a:buSzPts val="1100"/>
              <a:buFont typeface="Arial"/>
              <a:buNone/>
            </a:pPr>
            <a:endParaRPr dirty="0"/>
          </a:p>
          <a:p>
            <a:pPr marL="0" lvl="0" indent="0" algn="ctr" rtl="0">
              <a:spcBef>
                <a:spcPts val="0"/>
              </a:spcBef>
              <a:spcAft>
                <a:spcPts val="0"/>
              </a:spcAft>
              <a:buNone/>
            </a:pPr>
            <a:endParaRPr dirty="0"/>
          </a:p>
        </p:txBody>
      </p:sp>
      <p:grpSp>
        <p:nvGrpSpPr>
          <p:cNvPr id="332" name="Google Shape;332;p32"/>
          <p:cNvGrpSpPr/>
          <p:nvPr/>
        </p:nvGrpSpPr>
        <p:grpSpPr>
          <a:xfrm>
            <a:off x="2641172" y="520015"/>
            <a:ext cx="719943" cy="719696"/>
            <a:chOff x="1122400" y="1402350"/>
            <a:chExt cx="654375" cy="654150"/>
          </a:xfrm>
        </p:grpSpPr>
        <p:sp>
          <p:nvSpPr>
            <p:cNvPr id="333" name="Google Shape;333;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32"/>
          <p:cNvGrpSpPr/>
          <p:nvPr/>
        </p:nvGrpSpPr>
        <p:grpSpPr>
          <a:xfrm>
            <a:off x="647062" y="4298863"/>
            <a:ext cx="269472" cy="269379"/>
            <a:chOff x="1122400" y="1402350"/>
            <a:chExt cx="654375" cy="654150"/>
          </a:xfrm>
        </p:grpSpPr>
        <p:sp>
          <p:nvSpPr>
            <p:cNvPr id="345" name="Google Shape;345;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2"/>
          <p:cNvGrpSpPr/>
          <p:nvPr/>
        </p:nvGrpSpPr>
        <p:grpSpPr>
          <a:xfrm>
            <a:off x="7660937" y="662038"/>
            <a:ext cx="269472" cy="269379"/>
            <a:chOff x="1122400" y="1402350"/>
            <a:chExt cx="654375" cy="654150"/>
          </a:xfrm>
        </p:grpSpPr>
        <p:sp>
          <p:nvSpPr>
            <p:cNvPr id="357" name="Google Shape;357;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32"/>
          <p:cNvGrpSpPr/>
          <p:nvPr/>
        </p:nvGrpSpPr>
        <p:grpSpPr>
          <a:xfrm>
            <a:off x="5508989" y="4200782"/>
            <a:ext cx="465719" cy="465559"/>
            <a:chOff x="1122400" y="1402350"/>
            <a:chExt cx="654375" cy="654150"/>
          </a:xfrm>
        </p:grpSpPr>
        <p:sp>
          <p:nvSpPr>
            <p:cNvPr id="369" name="Google Shape;369;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700"/>
        <p:cNvGrpSpPr/>
        <p:nvPr/>
      </p:nvGrpSpPr>
      <p:grpSpPr>
        <a:xfrm>
          <a:off x="0" y="0"/>
          <a:ext cx="0" cy="0"/>
          <a:chOff x="0" y="0"/>
          <a:chExt cx="0" cy="0"/>
        </a:xfrm>
      </p:grpSpPr>
      <p:sp>
        <p:nvSpPr>
          <p:cNvPr id="701" name="Google Shape;701;p39"/>
          <p:cNvSpPr txBox="1">
            <a:spLocks noGrp="1"/>
          </p:cNvSpPr>
          <p:nvPr>
            <p:ph type="title"/>
          </p:nvPr>
        </p:nvSpPr>
        <p:spPr>
          <a:xfrm>
            <a:off x="2447573" y="413806"/>
            <a:ext cx="4427623" cy="40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sz="1600" dirty="0"/>
              <a:t>Python é uma linguagem de programação (ou de proposito geral) de alto nível, interpretada que também é aplicado como linguagem script.</a:t>
            </a:r>
            <a:br>
              <a:rPr lang="en-US" sz="1600" dirty="0"/>
            </a:br>
            <a:br>
              <a:rPr lang="en-US" sz="1600" dirty="0"/>
            </a:br>
            <a:r>
              <a:rPr lang="pt-BR" sz="1600" dirty="0"/>
              <a:t>Python é uma linguagem de </a:t>
            </a:r>
            <a:r>
              <a:rPr lang="pt-BR" sz="1600" dirty="0" err="1"/>
              <a:t>multiparadigma</a:t>
            </a:r>
            <a:r>
              <a:rPr lang="pt-BR" sz="1600" dirty="0"/>
              <a:t>, suportando o paradigma orientado a objetos, imperativo, funcional e </a:t>
            </a:r>
            <a:r>
              <a:rPr lang="pt-BR" sz="1600"/>
              <a:t>procedural...</a:t>
            </a:r>
            <a:endParaRPr lang="pt-BR" sz="1600" dirty="0"/>
          </a:p>
        </p:txBody>
      </p:sp>
      <p:grpSp>
        <p:nvGrpSpPr>
          <p:cNvPr id="702" name="Google Shape;702;p39"/>
          <p:cNvGrpSpPr/>
          <p:nvPr/>
        </p:nvGrpSpPr>
        <p:grpSpPr>
          <a:xfrm>
            <a:off x="332789" y="3978374"/>
            <a:ext cx="628527" cy="628311"/>
            <a:chOff x="1122400" y="1402350"/>
            <a:chExt cx="654375" cy="654150"/>
          </a:xfrm>
        </p:grpSpPr>
        <p:sp>
          <p:nvSpPr>
            <p:cNvPr id="703" name="Google Shape;703;p39"/>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9"/>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9"/>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9"/>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9"/>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9"/>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9"/>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9"/>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9"/>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9"/>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9"/>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39"/>
          <p:cNvGrpSpPr/>
          <p:nvPr/>
        </p:nvGrpSpPr>
        <p:grpSpPr>
          <a:xfrm>
            <a:off x="8022064" y="829924"/>
            <a:ext cx="628527" cy="628311"/>
            <a:chOff x="1122400" y="1402350"/>
            <a:chExt cx="654375" cy="654150"/>
          </a:xfrm>
        </p:grpSpPr>
        <p:sp>
          <p:nvSpPr>
            <p:cNvPr id="715" name="Google Shape;715;p39"/>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9"/>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9"/>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9"/>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9"/>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9"/>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9"/>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9"/>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9"/>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9"/>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9"/>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 name="Google Shape;726;p39"/>
          <p:cNvGrpSpPr/>
          <p:nvPr/>
        </p:nvGrpSpPr>
        <p:grpSpPr>
          <a:xfrm>
            <a:off x="2109642" y="470935"/>
            <a:ext cx="474815" cy="474651"/>
            <a:chOff x="1122400" y="1402350"/>
            <a:chExt cx="654375" cy="654150"/>
          </a:xfrm>
        </p:grpSpPr>
        <p:sp>
          <p:nvSpPr>
            <p:cNvPr id="727" name="Google Shape;727;p39"/>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9"/>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9"/>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9"/>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9"/>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9"/>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9"/>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9"/>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9"/>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9"/>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9"/>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39"/>
          <p:cNvGrpSpPr/>
          <p:nvPr/>
        </p:nvGrpSpPr>
        <p:grpSpPr>
          <a:xfrm>
            <a:off x="5650039" y="4120327"/>
            <a:ext cx="344528" cy="344410"/>
            <a:chOff x="1122400" y="1402350"/>
            <a:chExt cx="654375" cy="654150"/>
          </a:xfrm>
        </p:grpSpPr>
        <p:sp>
          <p:nvSpPr>
            <p:cNvPr id="739" name="Google Shape;739;p39"/>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9"/>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9"/>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9"/>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9"/>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9"/>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9"/>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9"/>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9"/>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9"/>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9"/>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1" name="Picture 3" descr="20 Truques simples para ficar realmente Esperto">
            <a:extLst>
              <a:ext uri="{FF2B5EF4-FFF2-40B4-BE49-F238E27FC236}">
                <a16:creationId xmlns:a16="http://schemas.microsoft.com/office/drawing/2014/main" id="{1DD5D3F4-A356-4E20-B011-E2970201BBB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875196" y="3060298"/>
            <a:ext cx="1651632" cy="1511243"/>
          </a:xfrm>
          <a:prstGeom prst="rect">
            <a:avLst/>
          </a:prstGeom>
          <a:ln w="38100" cap="sq">
            <a:solidFill>
              <a:schemeClr val="accent5"/>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54" name="CaixaDeTexto 53">
            <a:extLst>
              <a:ext uri="{FF2B5EF4-FFF2-40B4-BE49-F238E27FC236}">
                <a16:creationId xmlns:a16="http://schemas.microsoft.com/office/drawing/2014/main" id="{5A02D9DD-D1EE-4612-BD2C-412D624D482D}"/>
              </a:ext>
            </a:extLst>
          </p:cNvPr>
          <p:cNvSpPr txBox="1"/>
          <p:nvPr/>
        </p:nvSpPr>
        <p:spPr>
          <a:xfrm>
            <a:off x="7178470" y="4606685"/>
            <a:ext cx="1542017" cy="307777"/>
          </a:xfrm>
          <a:prstGeom prst="rect">
            <a:avLst/>
          </a:prstGeom>
          <a:noFill/>
        </p:spPr>
        <p:txBody>
          <a:bodyPr wrap="square">
            <a:spAutoFit/>
          </a:bodyPr>
          <a:lstStyle/>
          <a:p>
            <a:r>
              <a:rPr lang="pt-BR" dirty="0">
                <a:solidFill>
                  <a:schemeClr val="dk1"/>
                </a:solidFill>
                <a:latin typeface="Roboto" panose="02000000000000000000" pitchFamily="2" charset="0"/>
                <a:ea typeface="Roboto" panose="02000000000000000000" pitchFamily="2" charset="0"/>
              </a:rPr>
              <a:t>Num entendi</a:t>
            </a:r>
            <a:endParaRPr lang="pt-BR" dirty="0"/>
          </a:p>
        </p:txBody>
      </p:sp>
      <p:sp>
        <p:nvSpPr>
          <p:cNvPr id="55" name="CaixaDeTexto 54">
            <a:extLst>
              <a:ext uri="{FF2B5EF4-FFF2-40B4-BE49-F238E27FC236}">
                <a16:creationId xmlns:a16="http://schemas.microsoft.com/office/drawing/2014/main" id="{67876382-A0BA-4C3B-91A0-F33B97736824}"/>
              </a:ext>
            </a:extLst>
          </p:cNvPr>
          <p:cNvSpPr txBox="1"/>
          <p:nvPr/>
        </p:nvSpPr>
        <p:spPr>
          <a:xfrm>
            <a:off x="350582" y="888886"/>
            <a:ext cx="1542017" cy="307777"/>
          </a:xfrm>
          <a:prstGeom prst="rect">
            <a:avLst/>
          </a:prstGeom>
          <a:noFill/>
        </p:spPr>
        <p:txBody>
          <a:bodyPr wrap="square">
            <a:spAutoFit/>
          </a:bodyPr>
          <a:lstStyle/>
          <a:p>
            <a:r>
              <a:rPr lang="pt-BR" dirty="0">
                <a:solidFill>
                  <a:schemeClr val="dk1"/>
                </a:solidFill>
                <a:latin typeface="Roboto" panose="02000000000000000000" pitchFamily="2" charset="0"/>
                <a:ea typeface="Roboto" panose="02000000000000000000" pitchFamily="2" charset="0"/>
              </a:rPr>
              <a:t>Definição:</a:t>
            </a:r>
            <a:endParaRPr lang="pt-BR" dirty="0"/>
          </a:p>
        </p:txBody>
      </p:sp>
    </p:spTree>
    <p:extLst>
      <p:ext uri="{BB962C8B-B14F-4D97-AF65-F5344CB8AC3E}">
        <p14:creationId xmlns:p14="http://schemas.microsoft.com/office/powerpoint/2010/main" val="1147941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animEffect transition="in" filter="fade">
                                      <p:cBhvr>
                                        <p:cTn id="7" dur="500"/>
                                        <p:tgtEl>
                                          <p:spTgt spid="205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75"/>
        <p:cNvGrpSpPr/>
        <p:nvPr/>
      </p:nvGrpSpPr>
      <p:grpSpPr>
        <a:xfrm>
          <a:off x="0" y="0"/>
          <a:ext cx="0" cy="0"/>
          <a:chOff x="0" y="0"/>
          <a:chExt cx="0" cy="0"/>
        </a:xfrm>
      </p:grpSpPr>
      <p:sp>
        <p:nvSpPr>
          <p:cNvPr id="276" name="Google Shape;276;p31"/>
          <p:cNvSpPr txBox="1">
            <a:spLocks noGrp="1"/>
          </p:cNvSpPr>
          <p:nvPr>
            <p:ph type="title"/>
          </p:nvPr>
        </p:nvSpPr>
        <p:spPr>
          <a:xfrm>
            <a:off x="779675" y="457200"/>
            <a:ext cx="760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Vamos entender essa história (5min)</a:t>
            </a:r>
            <a:endParaRPr dirty="0"/>
          </a:p>
        </p:txBody>
      </p:sp>
      <p:sp>
        <p:nvSpPr>
          <p:cNvPr id="277" name="Google Shape;277;p31"/>
          <p:cNvSpPr txBox="1">
            <a:spLocks noGrp="1"/>
          </p:cNvSpPr>
          <p:nvPr>
            <p:ph type="subTitle" idx="1"/>
          </p:nvPr>
        </p:nvSpPr>
        <p:spPr>
          <a:xfrm>
            <a:off x="658025" y="1129600"/>
            <a:ext cx="7849800" cy="3574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pPr>
            <a:r>
              <a:rPr lang="pt-BR" b="1" dirty="0">
                <a:solidFill>
                  <a:schemeClr val="dk1"/>
                </a:solidFill>
              </a:rPr>
              <a:t>Curiosidades</a:t>
            </a:r>
            <a:br>
              <a:rPr lang="pt-BR" dirty="0">
                <a:solidFill>
                  <a:schemeClr val="dk1"/>
                </a:solidFill>
              </a:rPr>
            </a:br>
            <a:br>
              <a:rPr lang="pt-BR" dirty="0">
                <a:solidFill>
                  <a:schemeClr val="dk1"/>
                </a:solidFill>
              </a:rPr>
            </a:br>
            <a:endParaRPr lang="pt-BR" dirty="0">
              <a:solidFill>
                <a:schemeClr val="dk1"/>
              </a:solidFill>
            </a:endParaRP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r>
              <a:rPr lang="pt-BR" dirty="0">
                <a:solidFill>
                  <a:schemeClr val="dk1"/>
                </a:solidFill>
                <a:latin typeface="Roboto" panose="02000000000000000000" pitchFamily="2" charset="0"/>
                <a:ea typeface="Roboto" panose="02000000000000000000" pitchFamily="2" charset="0"/>
              </a:rPr>
              <a:t>Concebida ao final dos anos 80 pelo Pesquisador Guido Van </a:t>
            </a:r>
            <a:r>
              <a:rPr lang="pt-BR" dirty="0" err="1">
                <a:solidFill>
                  <a:schemeClr val="dk1"/>
                </a:solidFill>
                <a:latin typeface="Roboto" panose="02000000000000000000" pitchFamily="2" charset="0"/>
                <a:ea typeface="Roboto" panose="02000000000000000000" pitchFamily="2" charset="0"/>
              </a:rPr>
              <a:t>Rossum</a:t>
            </a:r>
            <a:r>
              <a:rPr lang="pt-BR" dirty="0">
                <a:solidFill>
                  <a:schemeClr val="dk1"/>
                </a:solidFill>
                <a:latin typeface="Roboto" panose="02000000000000000000" pitchFamily="2" charset="0"/>
                <a:ea typeface="Roboto" panose="02000000000000000000" pitchFamily="2" charset="0"/>
              </a:rPr>
              <a:t> (“Python 0.x” em 1991) </a:t>
            </a: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r>
              <a:rPr lang="pt-BR" dirty="0">
                <a:latin typeface="Roboto" panose="02000000000000000000" pitchFamily="2" charset="0"/>
                <a:ea typeface="Roboto" panose="02000000000000000000" pitchFamily="2" charset="0"/>
              </a:rPr>
              <a:t>Ele criou a linguagem para ser mais simples do que outras na época e pelo tempo que essas linguagens consumiam durante a programação (Sim, estamos falando de você ”C”)</a:t>
            </a: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r>
              <a:rPr lang="pt-BR" dirty="0">
                <a:latin typeface="Roboto" panose="02000000000000000000" pitchFamily="2" charset="0"/>
                <a:ea typeface="Roboto" panose="02000000000000000000" pitchFamily="2" charset="0"/>
              </a:rPr>
              <a:t>No Inicio dos anos 90 ganhou popularidade sobre outras como Pearl e Ruby devido ao suporte de empresas como NIST e Microsoft (ainda não era a favorita nessa época, mas as portas foram abertas).</a:t>
            </a: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r>
              <a:rPr lang="pt-BR" b="1" dirty="0">
                <a:latin typeface="Roboto" panose="02000000000000000000" pitchFamily="2" charset="0"/>
                <a:ea typeface="Roboto" panose="02000000000000000000" pitchFamily="2" charset="0"/>
              </a:rPr>
              <a:t>Em 2018 o Van </a:t>
            </a:r>
            <a:r>
              <a:rPr lang="pt-BR" b="1" dirty="0" err="1">
                <a:latin typeface="Roboto" panose="02000000000000000000" pitchFamily="2" charset="0"/>
                <a:ea typeface="Roboto" panose="02000000000000000000" pitchFamily="2" charset="0"/>
              </a:rPr>
              <a:t>Rossum</a:t>
            </a:r>
            <a:r>
              <a:rPr lang="pt-BR" b="1" dirty="0">
                <a:latin typeface="Roboto" panose="02000000000000000000" pitchFamily="2" charset="0"/>
                <a:ea typeface="Roboto" panose="02000000000000000000" pitchFamily="2" charset="0"/>
              </a:rPr>
              <a:t>  tirou “férias permanentes” de ser o “ditador permanente” de Python devido</a:t>
            </a:r>
            <a:br>
              <a:rPr lang="pt-BR" b="1" dirty="0">
                <a:latin typeface="Roboto" panose="02000000000000000000" pitchFamily="2" charset="0"/>
                <a:ea typeface="Roboto" panose="02000000000000000000" pitchFamily="2" charset="0"/>
              </a:rPr>
            </a:br>
            <a:r>
              <a:rPr lang="pt-BR" b="1" dirty="0">
                <a:latin typeface="Roboto" panose="02000000000000000000" pitchFamily="2" charset="0"/>
                <a:ea typeface="Roboto" panose="02000000000000000000" pitchFamily="2" charset="0"/>
              </a:rPr>
              <a:t>a PEP 572 , sendo agora um grupo de 5 responsável pelo desenvolvimento</a:t>
            </a:r>
          </a:p>
          <a:p>
            <a:pPr marL="171450" lvl="0" indent="-171450" algn="l" rtl="0">
              <a:lnSpc>
                <a:spcPct val="100000"/>
              </a:lnSpc>
              <a:spcBef>
                <a:spcPts val="0"/>
              </a:spcBef>
              <a:spcAft>
                <a:spcPts val="0"/>
              </a:spcAft>
              <a:buClr>
                <a:schemeClr val="dk1"/>
              </a:buClr>
              <a:buSzPts val="1100"/>
              <a:buFont typeface="Arial" panose="020B0604020202020204" pitchFamily="34" charset="0"/>
              <a:buChar char="•"/>
            </a:pPr>
            <a:r>
              <a:rPr lang="pt-BR" dirty="0">
                <a:latin typeface="Roboto" panose="02000000000000000000" pitchFamily="2" charset="0"/>
                <a:ea typeface="Roboto" panose="02000000000000000000" pitchFamily="2" charset="0"/>
                <a:cs typeface="Roboto Medium"/>
                <a:sym typeface="Roboto Medium"/>
              </a:rPr>
              <a:t>O nome </a:t>
            </a:r>
            <a:r>
              <a:rPr lang="pt-BR" dirty="0" err="1">
                <a:latin typeface="Roboto" panose="02000000000000000000" pitchFamily="2" charset="0"/>
                <a:ea typeface="Roboto" panose="02000000000000000000" pitchFamily="2" charset="0"/>
                <a:cs typeface="Roboto Medium"/>
                <a:sym typeface="Roboto Medium"/>
              </a:rPr>
              <a:t>python</a:t>
            </a:r>
            <a:r>
              <a:rPr lang="pt-BR" dirty="0">
                <a:latin typeface="Roboto" panose="02000000000000000000" pitchFamily="2" charset="0"/>
                <a:ea typeface="Roboto" panose="02000000000000000000" pitchFamily="2" charset="0"/>
                <a:cs typeface="Roboto Medium"/>
                <a:sym typeface="Roboto Medium"/>
              </a:rPr>
              <a:t> não é derivado de uma família de cobras (apesar do logo ser isso), </a:t>
            </a:r>
            <a:br>
              <a:rPr lang="pt-BR" dirty="0">
                <a:latin typeface="Roboto" panose="02000000000000000000" pitchFamily="2" charset="0"/>
                <a:ea typeface="Roboto" panose="02000000000000000000" pitchFamily="2" charset="0"/>
                <a:cs typeface="Roboto Medium"/>
                <a:sym typeface="Roboto Medium"/>
              </a:rPr>
            </a:br>
            <a:r>
              <a:rPr lang="pt-BR" dirty="0">
                <a:latin typeface="Roboto" panose="02000000000000000000" pitchFamily="2" charset="0"/>
                <a:ea typeface="Roboto" panose="02000000000000000000" pitchFamily="2" charset="0"/>
                <a:cs typeface="Roboto Medium"/>
                <a:sym typeface="Roboto Medium"/>
              </a:rPr>
              <a:t>mas sim da serie de comédia </a:t>
            </a:r>
            <a:r>
              <a:rPr lang="pt-BR" b="1" dirty="0">
                <a:latin typeface="Roboto" panose="02000000000000000000" pitchFamily="2" charset="0"/>
                <a:ea typeface="Roboto" panose="02000000000000000000" pitchFamily="2" charset="0"/>
                <a:cs typeface="Roboto Medium"/>
                <a:sym typeface="Roboto Medium"/>
              </a:rPr>
              <a:t>“Monty Python </a:t>
            </a:r>
            <a:r>
              <a:rPr lang="pt-BR" b="1" dirty="0" err="1">
                <a:latin typeface="Roboto" panose="02000000000000000000" pitchFamily="2" charset="0"/>
                <a:ea typeface="Roboto" panose="02000000000000000000" pitchFamily="2" charset="0"/>
                <a:cs typeface="Roboto Medium"/>
                <a:sym typeface="Roboto Medium"/>
              </a:rPr>
              <a:t>Flying</a:t>
            </a:r>
            <a:r>
              <a:rPr lang="pt-BR" b="1" dirty="0">
                <a:latin typeface="Roboto" panose="02000000000000000000" pitchFamily="2" charset="0"/>
                <a:ea typeface="Roboto" panose="02000000000000000000" pitchFamily="2" charset="0"/>
                <a:cs typeface="Roboto Medium"/>
                <a:sym typeface="Roboto Medium"/>
              </a:rPr>
              <a:t> </a:t>
            </a:r>
            <a:r>
              <a:rPr lang="pt-BR" b="1" dirty="0" err="1">
                <a:latin typeface="Roboto" panose="02000000000000000000" pitchFamily="2" charset="0"/>
                <a:ea typeface="Roboto" panose="02000000000000000000" pitchFamily="2" charset="0"/>
                <a:cs typeface="Roboto Medium"/>
                <a:sym typeface="Roboto Medium"/>
              </a:rPr>
              <a:t>Circus</a:t>
            </a:r>
            <a:r>
              <a:rPr lang="pt-BR" b="1" dirty="0">
                <a:latin typeface="Roboto" panose="02000000000000000000" pitchFamily="2" charset="0"/>
                <a:ea typeface="Roboto" panose="02000000000000000000" pitchFamily="2" charset="0"/>
                <a:cs typeface="Roboto Medium"/>
                <a:sym typeface="Roboto Medium"/>
              </a:rPr>
              <a:t>”</a:t>
            </a:r>
          </a:p>
          <a:p>
            <a:pPr marL="171450" lvl="0" indent="-171450" algn="l" rtl="0">
              <a:spcBef>
                <a:spcPts val="0"/>
              </a:spcBef>
              <a:spcAft>
                <a:spcPts val="0"/>
              </a:spcAft>
              <a:buClr>
                <a:schemeClr val="dk1"/>
              </a:buClr>
              <a:buSzPts val="1100"/>
              <a:buFont typeface="Arial" panose="020B0604020202020204" pitchFamily="34" charset="0"/>
              <a:buChar char="•"/>
            </a:pPr>
            <a:r>
              <a:rPr lang="pt-BR" dirty="0">
                <a:solidFill>
                  <a:schemeClr val="dk1"/>
                </a:solidFill>
                <a:latin typeface="Roboto" panose="02000000000000000000" pitchFamily="2" charset="0"/>
                <a:ea typeface="Roboto" panose="02000000000000000000" pitchFamily="2" charset="0"/>
                <a:cs typeface="Roboto Medium"/>
                <a:sym typeface="Roboto Medium"/>
              </a:rPr>
              <a:t>E sim, Python é mais velho do que Java que foi criado em 1996 (</a:t>
            </a:r>
            <a:r>
              <a:rPr lang="pt-BR" dirty="0" err="1">
                <a:solidFill>
                  <a:schemeClr val="dk1"/>
                </a:solidFill>
                <a:latin typeface="Roboto" panose="02000000000000000000" pitchFamily="2" charset="0"/>
                <a:ea typeface="Roboto" panose="02000000000000000000" pitchFamily="2" charset="0"/>
                <a:cs typeface="Roboto Medium"/>
                <a:sym typeface="Roboto Medium"/>
              </a:rPr>
              <a:t>Deal</a:t>
            </a:r>
            <a:r>
              <a:rPr lang="pt-BR" dirty="0">
                <a:solidFill>
                  <a:schemeClr val="dk1"/>
                </a:solidFill>
                <a:latin typeface="Roboto" panose="02000000000000000000" pitchFamily="2" charset="0"/>
                <a:ea typeface="Roboto" panose="02000000000000000000" pitchFamily="2" charset="0"/>
                <a:cs typeface="Roboto Medium"/>
                <a:sym typeface="Roboto Medium"/>
              </a:rPr>
              <a:t> </a:t>
            </a:r>
            <a:r>
              <a:rPr lang="pt-BR" dirty="0" err="1">
                <a:solidFill>
                  <a:schemeClr val="dk1"/>
                </a:solidFill>
                <a:latin typeface="Roboto" panose="02000000000000000000" pitchFamily="2" charset="0"/>
                <a:ea typeface="Roboto" panose="02000000000000000000" pitchFamily="2" charset="0"/>
                <a:cs typeface="Roboto Medium"/>
                <a:sym typeface="Roboto Medium"/>
              </a:rPr>
              <a:t>wit</a:t>
            </a:r>
            <a:r>
              <a:rPr lang="pt-BR" dirty="0" err="1">
                <a:latin typeface="Roboto" panose="02000000000000000000" pitchFamily="2" charset="0"/>
                <a:ea typeface="Roboto" panose="02000000000000000000" pitchFamily="2" charset="0"/>
                <a:cs typeface="Roboto Medium"/>
                <a:sym typeface="Roboto Medium"/>
              </a:rPr>
              <a:t>h</a:t>
            </a:r>
            <a:r>
              <a:rPr lang="pt-BR" dirty="0">
                <a:latin typeface="Roboto" panose="02000000000000000000" pitchFamily="2" charset="0"/>
                <a:ea typeface="Roboto" panose="02000000000000000000" pitchFamily="2" charset="0"/>
                <a:cs typeface="Roboto Medium"/>
                <a:sym typeface="Roboto Medium"/>
              </a:rPr>
              <a:t> it, </a:t>
            </a:r>
            <a:r>
              <a:rPr lang="pt-BR" dirty="0" err="1">
                <a:latin typeface="Roboto" panose="02000000000000000000" pitchFamily="2" charset="0"/>
                <a:ea typeface="Roboto" panose="02000000000000000000" pitchFamily="2" charset="0"/>
                <a:cs typeface="Roboto Medium"/>
                <a:sym typeface="Roboto Medium"/>
              </a:rPr>
              <a:t>or</a:t>
            </a:r>
            <a:r>
              <a:rPr lang="pt-BR" dirty="0">
                <a:latin typeface="Roboto" panose="02000000000000000000" pitchFamily="2" charset="0"/>
                <a:ea typeface="Roboto" panose="02000000000000000000" pitchFamily="2" charset="0"/>
                <a:cs typeface="Roboto Medium"/>
                <a:sym typeface="Roboto Medium"/>
              </a:rPr>
              <a:t> </a:t>
            </a:r>
            <a:r>
              <a:rPr lang="pt-BR" dirty="0" err="1">
                <a:latin typeface="Roboto" panose="02000000000000000000" pitchFamily="2" charset="0"/>
                <a:ea typeface="Roboto" panose="02000000000000000000" pitchFamily="2" charset="0"/>
                <a:cs typeface="Roboto Medium"/>
                <a:sym typeface="Roboto Medium"/>
              </a:rPr>
              <a:t>not</a:t>
            </a:r>
            <a:r>
              <a:rPr lang="pt-BR" dirty="0">
                <a:latin typeface="Roboto" panose="02000000000000000000" pitchFamily="2" charset="0"/>
                <a:ea typeface="Roboto" panose="02000000000000000000" pitchFamily="2" charset="0"/>
                <a:cs typeface="Roboto Medium"/>
                <a:sym typeface="Roboto Medium"/>
              </a:rPr>
              <a:t>....)</a:t>
            </a:r>
            <a:br>
              <a:rPr lang="pt-BR" dirty="0">
                <a:latin typeface="Roboto" panose="02000000000000000000" pitchFamily="2" charset="0"/>
                <a:ea typeface="Roboto" panose="02000000000000000000" pitchFamily="2" charset="0"/>
                <a:cs typeface="Roboto Medium"/>
                <a:sym typeface="Roboto Medium"/>
              </a:rPr>
            </a:br>
            <a:endParaRPr dirty="0">
              <a:solidFill>
                <a:schemeClr val="dk1"/>
              </a:solidFill>
              <a:latin typeface="Roboto" panose="02000000000000000000" pitchFamily="2" charset="0"/>
              <a:ea typeface="Roboto" panose="02000000000000000000" pitchFamily="2" charset="0"/>
              <a:cs typeface="Roboto Medium"/>
              <a:sym typeface="Roboto Medium"/>
            </a:endParaRPr>
          </a:p>
        </p:txBody>
      </p:sp>
      <p:grpSp>
        <p:nvGrpSpPr>
          <p:cNvPr id="278" name="Google Shape;278;p31"/>
          <p:cNvGrpSpPr/>
          <p:nvPr/>
        </p:nvGrpSpPr>
        <p:grpSpPr>
          <a:xfrm>
            <a:off x="8116712" y="322500"/>
            <a:ext cx="269472" cy="269379"/>
            <a:chOff x="1122400" y="1402350"/>
            <a:chExt cx="654375" cy="654150"/>
          </a:xfrm>
        </p:grpSpPr>
        <p:sp>
          <p:nvSpPr>
            <p:cNvPr id="279" name="Google Shape;279;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1"/>
          <p:cNvGrpSpPr/>
          <p:nvPr/>
        </p:nvGrpSpPr>
        <p:grpSpPr>
          <a:xfrm>
            <a:off x="388562" y="4614413"/>
            <a:ext cx="269472" cy="269379"/>
            <a:chOff x="1122400" y="1402350"/>
            <a:chExt cx="654375" cy="654150"/>
          </a:xfrm>
        </p:grpSpPr>
        <p:sp>
          <p:nvSpPr>
            <p:cNvPr id="291" name="Google Shape;291;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1"/>
          <p:cNvGrpSpPr/>
          <p:nvPr/>
        </p:nvGrpSpPr>
        <p:grpSpPr>
          <a:xfrm>
            <a:off x="7546592" y="4730355"/>
            <a:ext cx="497063" cy="496762"/>
            <a:chOff x="1122400" y="1402350"/>
            <a:chExt cx="654375" cy="654150"/>
          </a:xfrm>
        </p:grpSpPr>
        <p:sp>
          <p:nvSpPr>
            <p:cNvPr id="303" name="Google Shape;303;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1"/>
          <p:cNvGrpSpPr/>
          <p:nvPr/>
        </p:nvGrpSpPr>
        <p:grpSpPr>
          <a:xfrm>
            <a:off x="658014" y="322506"/>
            <a:ext cx="464803" cy="464577"/>
            <a:chOff x="1122400" y="1402350"/>
            <a:chExt cx="654375" cy="654150"/>
          </a:xfrm>
        </p:grpSpPr>
        <p:sp>
          <p:nvSpPr>
            <p:cNvPr id="315" name="Google Shape;315;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2" name="Picture 4" descr="Guido van Rossum – Wikipédia, a enciclopédia livre">
            <a:extLst>
              <a:ext uri="{FF2B5EF4-FFF2-40B4-BE49-F238E27FC236}">
                <a16:creationId xmlns:a16="http://schemas.microsoft.com/office/drawing/2014/main" id="{E2A4DBDA-9A59-4473-90F5-2159A9D52C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29" t="1939" r="5729" b="34292"/>
          <a:stretch/>
        </p:blipFill>
        <p:spPr bwMode="auto">
          <a:xfrm>
            <a:off x="7546592" y="2689578"/>
            <a:ext cx="1679166" cy="1666642"/>
          </a:xfrm>
          <a:prstGeom prst="ellipse">
            <a:avLst/>
          </a:prstGeom>
          <a:ln w="63500" cap="rnd">
            <a:solidFill>
              <a:schemeClr val="accent4">
                <a:lumMod val="20000"/>
                <a:lumOff val="8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5" name="CaixaDeTexto 54">
            <a:extLst>
              <a:ext uri="{FF2B5EF4-FFF2-40B4-BE49-F238E27FC236}">
                <a16:creationId xmlns:a16="http://schemas.microsoft.com/office/drawing/2014/main" id="{DA5299F3-6F2B-48C8-B258-3F7821AAE769}"/>
              </a:ext>
            </a:extLst>
          </p:cNvPr>
          <p:cNvSpPr txBox="1"/>
          <p:nvPr/>
        </p:nvSpPr>
        <p:spPr>
          <a:xfrm>
            <a:off x="7640348" y="4389590"/>
            <a:ext cx="1425909" cy="307777"/>
          </a:xfrm>
          <a:prstGeom prst="rect">
            <a:avLst/>
          </a:prstGeom>
          <a:noFill/>
        </p:spPr>
        <p:txBody>
          <a:bodyPr wrap="square">
            <a:spAutoFit/>
          </a:bodyPr>
          <a:lstStyle/>
          <a:p>
            <a:r>
              <a:rPr lang="pt-BR" b="1" dirty="0">
                <a:solidFill>
                  <a:schemeClr val="dk1"/>
                </a:solidFill>
              </a:rPr>
              <a:t>Esse é o cara!</a:t>
            </a:r>
            <a:endParaRPr lang="pt-BR"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7">
                                            <p:txEl>
                                              <p:pRg st="0" end="0"/>
                                            </p:txEl>
                                          </p:spTgt>
                                        </p:tgtEl>
                                        <p:attrNameLst>
                                          <p:attrName>style.visibility</p:attrName>
                                        </p:attrNameLst>
                                      </p:cBhvr>
                                      <p:to>
                                        <p:strVal val="visible"/>
                                      </p:to>
                                    </p:set>
                                    <p:animEffect transition="in" filter="fade">
                                      <p:cBhvr>
                                        <p:cTn id="7" dur="500"/>
                                        <p:tgtEl>
                                          <p:spTgt spid="27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7">
                                            <p:txEl>
                                              <p:pRg st="1" end="1"/>
                                            </p:txEl>
                                          </p:spTgt>
                                        </p:tgtEl>
                                        <p:attrNameLst>
                                          <p:attrName>style.visibility</p:attrName>
                                        </p:attrNameLst>
                                      </p:cBhvr>
                                      <p:to>
                                        <p:strVal val="visible"/>
                                      </p:to>
                                    </p:set>
                                    <p:animEffect transition="in" filter="fade">
                                      <p:cBhvr>
                                        <p:cTn id="12" dur="500"/>
                                        <p:tgtEl>
                                          <p:spTgt spid="27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52"/>
                                        </p:tgtEl>
                                        <p:attrNameLst>
                                          <p:attrName>style.visibility</p:attrName>
                                        </p:attrNameLst>
                                      </p:cBhvr>
                                      <p:to>
                                        <p:strVal val="visible"/>
                                      </p:to>
                                    </p:set>
                                    <p:animEffect transition="in" filter="fade">
                                      <p:cBhvr>
                                        <p:cTn id="17" dur="500"/>
                                        <p:tgtEl>
                                          <p:spTgt spid="205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5"/>
                                        </p:tgtEl>
                                        <p:attrNameLst>
                                          <p:attrName>style.visibility</p:attrName>
                                        </p:attrNameLst>
                                      </p:cBhvr>
                                      <p:to>
                                        <p:strVal val="visible"/>
                                      </p:to>
                                    </p:set>
                                    <p:animEffect transition="in" filter="fade">
                                      <p:cBhvr>
                                        <p:cTn id="20" dur="500"/>
                                        <p:tgtEl>
                                          <p:spTgt spid="5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77">
                                            <p:txEl>
                                              <p:pRg st="2" end="2"/>
                                            </p:txEl>
                                          </p:spTgt>
                                        </p:tgtEl>
                                        <p:attrNameLst>
                                          <p:attrName>style.visibility</p:attrName>
                                        </p:attrNameLst>
                                      </p:cBhvr>
                                      <p:to>
                                        <p:strVal val="visible"/>
                                      </p:to>
                                    </p:set>
                                    <p:animEffect transition="in" filter="fade">
                                      <p:cBhvr>
                                        <p:cTn id="25" dur="500"/>
                                        <p:tgtEl>
                                          <p:spTgt spid="277">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277">
                                            <p:txEl>
                                              <p:pRg st="3" end="3"/>
                                            </p:txEl>
                                          </p:spTgt>
                                        </p:tgtEl>
                                        <p:attrNameLst>
                                          <p:attrName>style.visibility</p:attrName>
                                        </p:attrNameLst>
                                      </p:cBhvr>
                                      <p:to>
                                        <p:strVal val="visible"/>
                                      </p:to>
                                    </p:set>
                                    <p:animEffect transition="in" filter="fade">
                                      <p:cBhvr>
                                        <p:cTn id="30" dur="500"/>
                                        <p:tgtEl>
                                          <p:spTgt spid="277">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277">
                                            <p:txEl>
                                              <p:pRg st="4" end="4"/>
                                            </p:txEl>
                                          </p:spTgt>
                                        </p:tgtEl>
                                        <p:attrNameLst>
                                          <p:attrName>style.visibility</p:attrName>
                                        </p:attrNameLst>
                                      </p:cBhvr>
                                      <p:to>
                                        <p:strVal val="visible"/>
                                      </p:to>
                                    </p:set>
                                    <p:animEffect transition="in" filter="fade">
                                      <p:cBhvr>
                                        <p:cTn id="35" dur="500"/>
                                        <p:tgtEl>
                                          <p:spTgt spid="277">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77">
                                            <p:txEl>
                                              <p:pRg st="5" end="5"/>
                                            </p:txEl>
                                          </p:spTgt>
                                        </p:tgtEl>
                                        <p:attrNameLst>
                                          <p:attrName>style.visibility</p:attrName>
                                        </p:attrNameLst>
                                      </p:cBhvr>
                                      <p:to>
                                        <p:strVal val="visible"/>
                                      </p:to>
                                    </p:set>
                                    <p:animEffect transition="in" filter="fade">
                                      <p:cBhvr>
                                        <p:cTn id="40" dur="500"/>
                                        <p:tgtEl>
                                          <p:spTgt spid="277">
                                            <p:txEl>
                                              <p:pRg st="5" end="5"/>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77">
                                            <p:txEl>
                                              <p:pRg st="6" end="6"/>
                                            </p:txEl>
                                          </p:spTgt>
                                        </p:tgtEl>
                                        <p:attrNameLst>
                                          <p:attrName>style.visibility</p:attrName>
                                        </p:attrNameLst>
                                      </p:cBhvr>
                                      <p:to>
                                        <p:strVal val="visible"/>
                                      </p:to>
                                    </p:set>
                                    <p:animEffect transition="in" filter="fade">
                                      <p:cBhvr>
                                        <p:cTn id="45" dur="500"/>
                                        <p:tgtEl>
                                          <p:spTgt spid="27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383"/>
        <p:cNvGrpSpPr/>
        <p:nvPr/>
      </p:nvGrpSpPr>
      <p:grpSpPr>
        <a:xfrm>
          <a:off x="0" y="0"/>
          <a:ext cx="0" cy="0"/>
          <a:chOff x="0" y="0"/>
          <a:chExt cx="0" cy="0"/>
        </a:xfrm>
      </p:grpSpPr>
      <p:sp>
        <p:nvSpPr>
          <p:cNvPr id="2" name="Retângulo: Cantos Arredondados 1">
            <a:extLst>
              <a:ext uri="{FF2B5EF4-FFF2-40B4-BE49-F238E27FC236}">
                <a16:creationId xmlns:a16="http://schemas.microsoft.com/office/drawing/2014/main" id="{1968CD93-E19B-4FC4-9149-5AA631F409D5}"/>
              </a:ext>
            </a:extLst>
          </p:cNvPr>
          <p:cNvSpPr/>
          <p:nvPr/>
        </p:nvSpPr>
        <p:spPr>
          <a:xfrm>
            <a:off x="697222" y="2733026"/>
            <a:ext cx="3615553" cy="2342548"/>
          </a:xfrm>
          <a:prstGeom prst="roundRect">
            <a:avLst/>
          </a:prstGeom>
          <a:solidFill>
            <a:schemeClr val="accent4">
              <a:lumMod val="20000"/>
              <a:lumOff val="80000"/>
              <a:alpha val="6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84" name="Google Shape;384;p33"/>
          <p:cNvSpPr txBox="1">
            <a:spLocks noGrp="1"/>
          </p:cNvSpPr>
          <p:nvPr>
            <p:ph type="subTitle" idx="1"/>
          </p:nvPr>
        </p:nvSpPr>
        <p:spPr>
          <a:xfrm>
            <a:off x="1384268" y="1804275"/>
            <a:ext cx="2793095"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Lançada com as funções lambda, </a:t>
            </a:r>
            <a:r>
              <a:rPr lang="pt-BR" dirty="0" err="1"/>
              <a:t>map</a:t>
            </a:r>
            <a:r>
              <a:rPr lang="pt-BR" dirty="0"/>
              <a:t>, </a:t>
            </a:r>
            <a:r>
              <a:rPr lang="pt-BR" dirty="0" err="1"/>
              <a:t>filter</a:t>
            </a:r>
            <a:r>
              <a:rPr lang="pt-BR" dirty="0"/>
              <a:t>, </a:t>
            </a:r>
            <a:r>
              <a:rPr lang="pt-BR" dirty="0" err="1"/>
              <a:t>reduce</a:t>
            </a:r>
            <a:endParaRPr dirty="0"/>
          </a:p>
        </p:txBody>
      </p:sp>
      <p:sp>
        <p:nvSpPr>
          <p:cNvPr id="385" name="Google Shape;385;p33"/>
          <p:cNvSpPr txBox="1">
            <a:spLocks noGrp="1"/>
          </p:cNvSpPr>
          <p:nvPr>
            <p:ph type="title"/>
          </p:nvPr>
        </p:nvSpPr>
        <p:spPr>
          <a:xfrm>
            <a:off x="1384269" y="1235275"/>
            <a:ext cx="3924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1994</a:t>
            </a:r>
            <a:endParaRPr dirty="0"/>
          </a:p>
        </p:txBody>
      </p:sp>
      <p:sp>
        <p:nvSpPr>
          <p:cNvPr id="386" name="Google Shape;386;p33"/>
          <p:cNvSpPr txBox="1">
            <a:spLocks noGrp="1"/>
          </p:cNvSpPr>
          <p:nvPr>
            <p:ph type="title" idx="2"/>
          </p:nvPr>
        </p:nvSpPr>
        <p:spPr>
          <a:xfrm>
            <a:off x="1384269" y="719850"/>
            <a:ext cx="1256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Python 1</a:t>
            </a:r>
            <a:endParaRPr sz="2400" dirty="0"/>
          </a:p>
        </p:txBody>
      </p:sp>
      <p:sp>
        <p:nvSpPr>
          <p:cNvPr id="387" name="Google Shape;387;p33"/>
          <p:cNvSpPr txBox="1">
            <a:spLocks noGrp="1"/>
          </p:cNvSpPr>
          <p:nvPr>
            <p:ph type="title" idx="3"/>
          </p:nvPr>
        </p:nvSpPr>
        <p:spPr>
          <a:xfrm>
            <a:off x="1384269" y="3321975"/>
            <a:ext cx="206765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2008-atual</a:t>
            </a:r>
            <a:endParaRPr dirty="0"/>
          </a:p>
        </p:txBody>
      </p:sp>
      <p:sp>
        <p:nvSpPr>
          <p:cNvPr id="388" name="Google Shape;388;p33"/>
          <p:cNvSpPr txBox="1">
            <a:spLocks noGrp="1"/>
          </p:cNvSpPr>
          <p:nvPr>
            <p:ph type="subTitle" idx="4"/>
          </p:nvPr>
        </p:nvSpPr>
        <p:spPr>
          <a:xfrm>
            <a:off x="1384268" y="3890975"/>
            <a:ext cx="2870098" cy="13115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dirty="0"/>
              <a:t>“Game </a:t>
            </a:r>
            <a:r>
              <a:rPr lang="pt-BR" dirty="0" err="1"/>
              <a:t>changer</a:t>
            </a:r>
            <a:r>
              <a:rPr lang="pt-BR" dirty="0"/>
              <a:t>” </a:t>
            </a:r>
            <a:br>
              <a:rPr lang="pt-BR" dirty="0"/>
            </a:br>
            <a:r>
              <a:rPr lang="pt-BR" dirty="0"/>
              <a:t>Pacote de correções</a:t>
            </a:r>
          </a:p>
          <a:p>
            <a:pPr marL="0" lvl="0" indent="0" algn="l" rtl="0">
              <a:spcBef>
                <a:spcPts val="0"/>
              </a:spcBef>
              <a:spcAft>
                <a:spcPts val="0"/>
              </a:spcAft>
              <a:buClr>
                <a:schemeClr val="dk1"/>
              </a:buClr>
              <a:buSzPts val="1100"/>
              <a:buFont typeface="Arial"/>
              <a:buNone/>
            </a:pPr>
            <a:r>
              <a:rPr lang="pt-BR" dirty="0"/>
              <a:t>Alterações em sintaxe</a:t>
            </a:r>
          </a:p>
          <a:p>
            <a:pPr marL="0" lvl="0" indent="0" algn="l" rtl="0">
              <a:spcBef>
                <a:spcPts val="0"/>
              </a:spcBef>
              <a:spcAft>
                <a:spcPts val="0"/>
              </a:spcAft>
              <a:buClr>
                <a:schemeClr val="dk1"/>
              </a:buClr>
              <a:buSzPts val="1100"/>
              <a:buFont typeface="Arial"/>
              <a:buNone/>
            </a:pPr>
            <a:r>
              <a:rPr lang="pt-BR" dirty="0"/>
              <a:t>Expansão no campo de análise de dados e </a:t>
            </a:r>
            <a:r>
              <a:rPr lang="pt-BR" dirty="0" err="1"/>
              <a:t>Machine</a:t>
            </a:r>
            <a:r>
              <a:rPr lang="pt-BR" dirty="0"/>
              <a:t> Learning</a:t>
            </a:r>
            <a:endParaRPr dirty="0"/>
          </a:p>
        </p:txBody>
      </p:sp>
      <p:sp>
        <p:nvSpPr>
          <p:cNvPr id="389" name="Google Shape;389;p33"/>
          <p:cNvSpPr txBox="1">
            <a:spLocks noGrp="1"/>
          </p:cNvSpPr>
          <p:nvPr>
            <p:ph type="title" idx="5"/>
          </p:nvPr>
        </p:nvSpPr>
        <p:spPr>
          <a:xfrm>
            <a:off x="1384269" y="2806550"/>
            <a:ext cx="1256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Python 3</a:t>
            </a:r>
            <a:endParaRPr sz="2400" dirty="0"/>
          </a:p>
        </p:txBody>
      </p:sp>
      <p:sp>
        <p:nvSpPr>
          <p:cNvPr id="390" name="Google Shape;390;p33"/>
          <p:cNvSpPr txBox="1">
            <a:spLocks noGrp="1"/>
          </p:cNvSpPr>
          <p:nvPr>
            <p:ph type="title" idx="6"/>
          </p:nvPr>
        </p:nvSpPr>
        <p:spPr>
          <a:xfrm>
            <a:off x="5385419" y="1235275"/>
            <a:ext cx="3190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Out-2000</a:t>
            </a:r>
            <a:endParaRPr dirty="0"/>
          </a:p>
        </p:txBody>
      </p:sp>
      <p:sp>
        <p:nvSpPr>
          <p:cNvPr id="391" name="Google Shape;391;p33"/>
          <p:cNvSpPr txBox="1">
            <a:spLocks noGrp="1"/>
          </p:cNvSpPr>
          <p:nvPr>
            <p:ph type="subTitle" idx="7"/>
          </p:nvPr>
        </p:nvSpPr>
        <p:spPr>
          <a:xfrm>
            <a:off x="5385419" y="1804275"/>
            <a:ext cx="3029774"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dirty="0"/>
              <a:t>Mudanças que a permitiram se tornar mais uma linguagem como uma alternativa como uma linguagem de script</a:t>
            </a:r>
            <a:endParaRPr dirty="0"/>
          </a:p>
          <a:p>
            <a:pPr marL="0" lvl="0" indent="0" algn="l" rtl="0">
              <a:spcBef>
                <a:spcPts val="0"/>
              </a:spcBef>
              <a:spcAft>
                <a:spcPts val="0"/>
              </a:spcAft>
              <a:buNone/>
            </a:pPr>
            <a:endParaRPr dirty="0"/>
          </a:p>
        </p:txBody>
      </p:sp>
      <p:sp>
        <p:nvSpPr>
          <p:cNvPr id="392" name="Google Shape;392;p33"/>
          <p:cNvSpPr txBox="1">
            <a:spLocks noGrp="1"/>
          </p:cNvSpPr>
          <p:nvPr>
            <p:ph type="title" idx="8"/>
          </p:nvPr>
        </p:nvSpPr>
        <p:spPr>
          <a:xfrm>
            <a:off x="5385419" y="719850"/>
            <a:ext cx="1256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Python 2</a:t>
            </a:r>
            <a:endParaRPr sz="2400" dirty="0"/>
          </a:p>
        </p:txBody>
      </p:sp>
      <p:sp>
        <p:nvSpPr>
          <p:cNvPr id="393" name="Google Shape;393;p33"/>
          <p:cNvSpPr txBox="1">
            <a:spLocks noGrp="1"/>
          </p:cNvSpPr>
          <p:nvPr>
            <p:ph type="title" idx="9"/>
          </p:nvPr>
        </p:nvSpPr>
        <p:spPr>
          <a:xfrm>
            <a:off x="5385419" y="3331600"/>
            <a:ext cx="3190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a:t>
            </a:r>
            <a:endParaRPr dirty="0"/>
          </a:p>
        </p:txBody>
      </p:sp>
      <p:sp>
        <p:nvSpPr>
          <p:cNvPr id="394" name="Google Shape;394;p33"/>
          <p:cNvSpPr txBox="1">
            <a:spLocks noGrp="1"/>
          </p:cNvSpPr>
          <p:nvPr>
            <p:ph type="subTitle" idx="13"/>
          </p:nvPr>
        </p:nvSpPr>
        <p:spPr>
          <a:xfrm>
            <a:off x="5385419" y="3724977"/>
            <a:ext cx="2974360" cy="95859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dirty="0"/>
              <a:t>Sem definição no momento, segundo o próprio criador, “vamos ter Python 3.33 antes da 4.0”, forma de dizer</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None/>
            </a:pPr>
            <a:endParaRPr dirty="0"/>
          </a:p>
        </p:txBody>
      </p:sp>
      <p:sp>
        <p:nvSpPr>
          <p:cNvPr id="395" name="Google Shape;395;p33"/>
          <p:cNvSpPr txBox="1">
            <a:spLocks noGrp="1"/>
          </p:cNvSpPr>
          <p:nvPr>
            <p:ph type="title" idx="14"/>
          </p:nvPr>
        </p:nvSpPr>
        <p:spPr>
          <a:xfrm>
            <a:off x="5385419" y="2806550"/>
            <a:ext cx="12567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Python 4</a:t>
            </a:r>
            <a:endParaRPr sz="2400" dirty="0"/>
          </a:p>
        </p:txBody>
      </p:sp>
      <p:grpSp>
        <p:nvGrpSpPr>
          <p:cNvPr id="396" name="Google Shape;396;p33"/>
          <p:cNvGrpSpPr/>
          <p:nvPr/>
        </p:nvGrpSpPr>
        <p:grpSpPr>
          <a:xfrm>
            <a:off x="8325215" y="4219548"/>
            <a:ext cx="1220933" cy="1220709"/>
            <a:chOff x="1122400" y="1402350"/>
            <a:chExt cx="654375" cy="654150"/>
          </a:xfrm>
        </p:grpSpPr>
        <p:sp>
          <p:nvSpPr>
            <p:cNvPr id="397" name="Google Shape;397;p33"/>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 name="Google Shape;408;p33"/>
          <p:cNvGrpSpPr/>
          <p:nvPr/>
        </p:nvGrpSpPr>
        <p:grpSpPr>
          <a:xfrm>
            <a:off x="1016886" y="865109"/>
            <a:ext cx="212554" cy="224272"/>
            <a:chOff x="4854075" y="2527625"/>
            <a:chExt cx="56000" cy="59050"/>
          </a:xfrm>
        </p:grpSpPr>
        <p:sp>
          <p:nvSpPr>
            <p:cNvPr id="409" name="Google Shape;409;p3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p:cNvGrpSpPr/>
          <p:nvPr/>
        </p:nvGrpSpPr>
        <p:grpSpPr>
          <a:xfrm>
            <a:off x="1016886" y="2942672"/>
            <a:ext cx="212554" cy="224272"/>
            <a:chOff x="4854075" y="2527625"/>
            <a:chExt cx="56000" cy="59050"/>
          </a:xfrm>
        </p:grpSpPr>
        <p:sp>
          <p:nvSpPr>
            <p:cNvPr id="412" name="Google Shape;412;p3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3"/>
          <p:cNvGrpSpPr/>
          <p:nvPr/>
        </p:nvGrpSpPr>
        <p:grpSpPr>
          <a:xfrm>
            <a:off x="5020411" y="865109"/>
            <a:ext cx="212554" cy="224272"/>
            <a:chOff x="4854075" y="2527625"/>
            <a:chExt cx="56000" cy="59050"/>
          </a:xfrm>
        </p:grpSpPr>
        <p:sp>
          <p:nvSpPr>
            <p:cNvPr id="415" name="Google Shape;415;p3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33"/>
          <p:cNvGrpSpPr/>
          <p:nvPr/>
        </p:nvGrpSpPr>
        <p:grpSpPr>
          <a:xfrm>
            <a:off x="5020411" y="2942672"/>
            <a:ext cx="212554" cy="224272"/>
            <a:chOff x="4854075" y="2527625"/>
            <a:chExt cx="56000" cy="59050"/>
          </a:xfrm>
        </p:grpSpPr>
        <p:sp>
          <p:nvSpPr>
            <p:cNvPr id="418" name="Google Shape;418;p3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33"/>
          <p:cNvGrpSpPr/>
          <p:nvPr/>
        </p:nvGrpSpPr>
        <p:grpSpPr>
          <a:xfrm>
            <a:off x="-517460" y="-653802"/>
            <a:ext cx="1220933" cy="1220709"/>
            <a:chOff x="1122400" y="1402350"/>
            <a:chExt cx="654375" cy="654150"/>
          </a:xfrm>
        </p:grpSpPr>
        <p:sp>
          <p:nvSpPr>
            <p:cNvPr id="421" name="Google Shape;421;p33"/>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276;p31">
            <a:extLst>
              <a:ext uri="{FF2B5EF4-FFF2-40B4-BE49-F238E27FC236}">
                <a16:creationId xmlns:a16="http://schemas.microsoft.com/office/drawing/2014/main" id="{CEC6CB91-047C-4A7F-A709-EF06075663F1}"/>
              </a:ext>
            </a:extLst>
          </p:cNvPr>
          <p:cNvSpPr txBox="1">
            <a:spLocks/>
          </p:cNvSpPr>
          <p:nvPr/>
        </p:nvSpPr>
        <p:spPr>
          <a:xfrm>
            <a:off x="520205" y="235014"/>
            <a:ext cx="7606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BC57F"/>
              </a:buClr>
              <a:buSzPts val="2400"/>
              <a:buFont typeface="Oswald Regular"/>
              <a:buNone/>
              <a:defRPr sz="2400" b="0" i="0" u="none" strike="noStrike" cap="none">
                <a:solidFill>
                  <a:srgbClr val="3BC57F"/>
                </a:solidFill>
                <a:latin typeface="Oswald Regular"/>
                <a:ea typeface="Oswald Regular"/>
                <a:cs typeface="Oswald Regular"/>
                <a:sym typeface="Oswald Regular"/>
              </a:defRPr>
            </a:lvl1pPr>
            <a:lvl2pPr marR="0" lvl="1" algn="l" rtl="0">
              <a:lnSpc>
                <a:spcPct val="100000"/>
              </a:lnSpc>
              <a:spcBef>
                <a:spcPts val="0"/>
              </a:spcBef>
              <a:spcAft>
                <a:spcPts val="0"/>
              </a:spcAft>
              <a:buClr>
                <a:srgbClr val="3BC57F"/>
              </a:buClr>
              <a:buSzPts val="2400"/>
              <a:buFont typeface="Montserrat"/>
              <a:buNone/>
              <a:defRPr sz="2400" b="1" i="0" u="none" strike="noStrike" cap="none">
                <a:solidFill>
                  <a:srgbClr val="3BC57F"/>
                </a:solidFill>
                <a:latin typeface="Montserrat"/>
                <a:ea typeface="Montserrat"/>
                <a:cs typeface="Montserrat"/>
                <a:sym typeface="Montserrat"/>
              </a:defRPr>
            </a:lvl2pPr>
            <a:lvl3pPr marR="0" lvl="2" algn="l" rtl="0">
              <a:lnSpc>
                <a:spcPct val="100000"/>
              </a:lnSpc>
              <a:spcBef>
                <a:spcPts val="0"/>
              </a:spcBef>
              <a:spcAft>
                <a:spcPts val="0"/>
              </a:spcAft>
              <a:buClr>
                <a:srgbClr val="3BC57F"/>
              </a:buClr>
              <a:buSzPts val="2400"/>
              <a:buFont typeface="Montserrat"/>
              <a:buNone/>
              <a:defRPr sz="2400" b="1" i="0" u="none" strike="noStrike" cap="none">
                <a:solidFill>
                  <a:srgbClr val="3BC57F"/>
                </a:solidFill>
                <a:latin typeface="Montserrat"/>
                <a:ea typeface="Montserrat"/>
                <a:cs typeface="Montserrat"/>
                <a:sym typeface="Montserrat"/>
              </a:defRPr>
            </a:lvl3pPr>
            <a:lvl4pPr marR="0" lvl="3" algn="l" rtl="0">
              <a:lnSpc>
                <a:spcPct val="100000"/>
              </a:lnSpc>
              <a:spcBef>
                <a:spcPts val="0"/>
              </a:spcBef>
              <a:spcAft>
                <a:spcPts val="0"/>
              </a:spcAft>
              <a:buClr>
                <a:srgbClr val="3BC57F"/>
              </a:buClr>
              <a:buSzPts val="2400"/>
              <a:buFont typeface="Montserrat"/>
              <a:buNone/>
              <a:defRPr sz="2400" b="1" i="0" u="none" strike="noStrike" cap="none">
                <a:solidFill>
                  <a:srgbClr val="3BC57F"/>
                </a:solidFill>
                <a:latin typeface="Montserrat"/>
                <a:ea typeface="Montserrat"/>
                <a:cs typeface="Montserrat"/>
                <a:sym typeface="Montserrat"/>
              </a:defRPr>
            </a:lvl4pPr>
            <a:lvl5pPr marR="0" lvl="4" algn="l" rtl="0">
              <a:lnSpc>
                <a:spcPct val="100000"/>
              </a:lnSpc>
              <a:spcBef>
                <a:spcPts val="0"/>
              </a:spcBef>
              <a:spcAft>
                <a:spcPts val="0"/>
              </a:spcAft>
              <a:buClr>
                <a:srgbClr val="3BC57F"/>
              </a:buClr>
              <a:buSzPts val="2400"/>
              <a:buFont typeface="Montserrat"/>
              <a:buNone/>
              <a:defRPr sz="2400" b="1" i="0" u="none" strike="noStrike" cap="none">
                <a:solidFill>
                  <a:srgbClr val="3BC57F"/>
                </a:solidFill>
                <a:latin typeface="Montserrat"/>
                <a:ea typeface="Montserrat"/>
                <a:cs typeface="Montserrat"/>
                <a:sym typeface="Montserrat"/>
              </a:defRPr>
            </a:lvl5pPr>
            <a:lvl6pPr marR="0" lvl="5" algn="l" rtl="0">
              <a:lnSpc>
                <a:spcPct val="100000"/>
              </a:lnSpc>
              <a:spcBef>
                <a:spcPts val="0"/>
              </a:spcBef>
              <a:spcAft>
                <a:spcPts val="0"/>
              </a:spcAft>
              <a:buClr>
                <a:srgbClr val="3BC57F"/>
              </a:buClr>
              <a:buSzPts val="2400"/>
              <a:buFont typeface="Montserrat"/>
              <a:buNone/>
              <a:defRPr sz="2400" b="1" i="0" u="none" strike="noStrike" cap="none">
                <a:solidFill>
                  <a:srgbClr val="3BC57F"/>
                </a:solidFill>
                <a:latin typeface="Montserrat"/>
                <a:ea typeface="Montserrat"/>
                <a:cs typeface="Montserrat"/>
                <a:sym typeface="Montserrat"/>
              </a:defRPr>
            </a:lvl6pPr>
            <a:lvl7pPr marR="0" lvl="6" algn="l" rtl="0">
              <a:lnSpc>
                <a:spcPct val="100000"/>
              </a:lnSpc>
              <a:spcBef>
                <a:spcPts val="0"/>
              </a:spcBef>
              <a:spcAft>
                <a:spcPts val="0"/>
              </a:spcAft>
              <a:buClr>
                <a:srgbClr val="3BC57F"/>
              </a:buClr>
              <a:buSzPts val="2400"/>
              <a:buFont typeface="Montserrat"/>
              <a:buNone/>
              <a:defRPr sz="2400" b="1" i="0" u="none" strike="noStrike" cap="none">
                <a:solidFill>
                  <a:srgbClr val="3BC57F"/>
                </a:solidFill>
                <a:latin typeface="Montserrat"/>
                <a:ea typeface="Montserrat"/>
                <a:cs typeface="Montserrat"/>
                <a:sym typeface="Montserrat"/>
              </a:defRPr>
            </a:lvl7pPr>
            <a:lvl8pPr marR="0" lvl="7" algn="l" rtl="0">
              <a:lnSpc>
                <a:spcPct val="100000"/>
              </a:lnSpc>
              <a:spcBef>
                <a:spcPts val="0"/>
              </a:spcBef>
              <a:spcAft>
                <a:spcPts val="0"/>
              </a:spcAft>
              <a:buClr>
                <a:srgbClr val="3BC57F"/>
              </a:buClr>
              <a:buSzPts val="2400"/>
              <a:buFont typeface="Montserrat"/>
              <a:buNone/>
              <a:defRPr sz="2400" b="1" i="0" u="none" strike="noStrike" cap="none">
                <a:solidFill>
                  <a:srgbClr val="3BC57F"/>
                </a:solidFill>
                <a:latin typeface="Montserrat"/>
                <a:ea typeface="Montserrat"/>
                <a:cs typeface="Montserrat"/>
                <a:sym typeface="Montserrat"/>
              </a:defRPr>
            </a:lvl8pPr>
            <a:lvl9pPr marR="0" lvl="8" algn="l" rtl="0">
              <a:lnSpc>
                <a:spcPct val="100000"/>
              </a:lnSpc>
              <a:spcBef>
                <a:spcPts val="0"/>
              </a:spcBef>
              <a:spcAft>
                <a:spcPts val="0"/>
              </a:spcAft>
              <a:buClr>
                <a:srgbClr val="3BC57F"/>
              </a:buClr>
              <a:buSzPts val="2400"/>
              <a:buFont typeface="Montserrat"/>
              <a:buNone/>
              <a:defRPr sz="2400" b="1" i="0" u="none" strike="noStrike" cap="none">
                <a:solidFill>
                  <a:srgbClr val="3BC57F"/>
                </a:solidFill>
                <a:latin typeface="Montserrat"/>
                <a:ea typeface="Montserrat"/>
                <a:cs typeface="Montserrat"/>
                <a:sym typeface="Montserrat"/>
              </a:defRPr>
            </a:lvl9pPr>
          </a:lstStyle>
          <a:p>
            <a:pPr algn="ctr"/>
            <a:r>
              <a:rPr lang="pt-BR" dirty="0"/>
              <a:t>Versões do Python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6"/>
                                        </p:tgtEl>
                                        <p:attrNameLst>
                                          <p:attrName>style.visibility</p:attrName>
                                        </p:attrNameLst>
                                      </p:cBhvr>
                                      <p:to>
                                        <p:strVal val="visible"/>
                                      </p:to>
                                    </p:set>
                                    <p:animEffect transition="in" filter="fade">
                                      <p:cBhvr>
                                        <p:cTn id="7" dur="500"/>
                                        <p:tgtEl>
                                          <p:spTgt spid="38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5"/>
                                        </p:tgtEl>
                                        <p:attrNameLst>
                                          <p:attrName>style.visibility</p:attrName>
                                        </p:attrNameLst>
                                      </p:cBhvr>
                                      <p:to>
                                        <p:strVal val="visible"/>
                                      </p:to>
                                    </p:set>
                                    <p:animEffect transition="in" filter="fade">
                                      <p:cBhvr>
                                        <p:cTn id="10" dur="500"/>
                                        <p:tgtEl>
                                          <p:spTgt spid="38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84">
                                            <p:txEl>
                                              <p:pRg st="0" end="0"/>
                                            </p:txEl>
                                          </p:spTgt>
                                        </p:tgtEl>
                                        <p:attrNameLst>
                                          <p:attrName>style.visibility</p:attrName>
                                        </p:attrNameLst>
                                      </p:cBhvr>
                                      <p:to>
                                        <p:strVal val="visible"/>
                                      </p:to>
                                    </p:set>
                                    <p:animEffect transition="in" filter="fade">
                                      <p:cBhvr>
                                        <p:cTn id="13" dur="500"/>
                                        <p:tgtEl>
                                          <p:spTgt spid="38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91">
                                            <p:txEl>
                                              <p:pRg st="0" end="0"/>
                                            </p:txEl>
                                          </p:spTgt>
                                        </p:tgtEl>
                                        <p:attrNameLst>
                                          <p:attrName>style.visibility</p:attrName>
                                        </p:attrNameLst>
                                      </p:cBhvr>
                                      <p:to>
                                        <p:strVal val="visible"/>
                                      </p:to>
                                    </p:set>
                                    <p:animEffect transition="in" filter="fade">
                                      <p:cBhvr>
                                        <p:cTn id="18" dur="500"/>
                                        <p:tgtEl>
                                          <p:spTgt spid="391">
                                            <p:txEl>
                                              <p:pRg st="0" end="0"/>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90"/>
                                        </p:tgtEl>
                                        <p:attrNameLst>
                                          <p:attrName>style.visibility</p:attrName>
                                        </p:attrNameLst>
                                      </p:cBhvr>
                                      <p:to>
                                        <p:strVal val="visible"/>
                                      </p:to>
                                    </p:set>
                                    <p:animEffect transition="in" filter="fade">
                                      <p:cBhvr>
                                        <p:cTn id="21" dur="500"/>
                                        <p:tgtEl>
                                          <p:spTgt spid="39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92"/>
                                        </p:tgtEl>
                                        <p:attrNameLst>
                                          <p:attrName>style.visibility</p:attrName>
                                        </p:attrNameLst>
                                      </p:cBhvr>
                                      <p:to>
                                        <p:strVal val="visible"/>
                                      </p:to>
                                    </p:set>
                                    <p:animEffect transition="in" filter="fade">
                                      <p:cBhvr>
                                        <p:cTn id="24" dur="500"/>
                                        <p:tgtEl>
                                          <p:spTgt spid="39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89"/>
                                        </p:tgtEl>
                                        <p:attrNameLst>
                                          <p:attrName>style.visibility</p:attrName>
                                        </p:attrNameLst>
                                      </p:cBhvr>
                                      <p:to>
                                        <p:strVal val="visible"/>
                                      </p:to>
                                    </p:set>
                                    <p:animEffect transition="in" filter="fade">
                                      <p:cBhvr>
                                        <p:cTn id="29" dur="500"/>
                                        <p:tgtEl>
                                          <p:spTgt spid="38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87"/>
                                        </p:tgtEl>
                                        <p:attrNameLst>
                                          <p:attrName>style.visibility</p:attrName>
                                        </p:attrNameLst>
                                      </p:cBhvr>
                                      <p:to>
                                        <p:strVal val="visible"/>
                                      </p:to>
                                    </p:set>
                                    <p:animEffect transition="in" filter="fade">
                                      <p:cBhvr>
                                        <p:cTn id="32" dur="500"/>
                                        <p:tgtEl>
                                          <p:spTgt spid="38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88">
                                            <p:txEl>
                                              <p:pRg st="0" end="0"/>
                                            </p:txEl>
                                          </p:spTgt>
                                        </p:tgtEl>
                                        <p:attrNameLst>
                                          <p:attrName>style.visibility</p:attrName>
                                        </p:attrNameLst>
                                      </p:cBhvr>
                                      <p:to>
                                        <p:strVal val="visible"/>
                                      </p:to>
                                    </p:set>
                                    <p:animEffect transition="in" filter="fade">
                                      <p:cBhvr>
                                        <p:cTn id="35" dur="500"/>
                                        <p:tgtEl>
                                          <p:spTgt spid="388">
                                            <p:txEl>
                                              <p:pRg st="0" end="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88">
                                            <p:txEl>
                                              <p:pRg st="1" end="1"/>
                                            </p:txEl>
                                          </p:spTgt>
                                        </p:tgtEl>
                                        <p:attrNameLst>
                                          <p:attrName>style.visibility</p:attrName>
                                        </p:attrNameLst>
                                      </p:cBhvr>
                                      <p:to>
                                        <p:strVal val="visible"/>
                                      </p:to>
                                    </p:set>
                                    <p:animEffect transition="in" filter="fade">
                                      <p:cBhvr>
                                        <p:cTn id="40" dur="500"/>
                                        <p:tgtEl>
                                          <p:spTgt spid="388">
                                            <p:txEl>
                                              <p:pRg st="1" end="1"/>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388">
                                            <p:txEl>
                                              <p:pRg st="2" end="2"/>
                                            </p:txEl>
                                          </p:spTgt>
                                        </p:tgtEl>
                                        <p:attrNameLst>
                                          <p:attrName>style.visibility</p:attrName>
                                        </p:attrNameLst>
                                      </p:cBhvr>
                                      <p:to>
                                        <p:strVal val="visible"/>
                                      </p:to>
                                    </p:set>
                                    <p:animEffect transition="in" filter="fade">
                                      <p:cBhvr>
                                        <p:cTn id="45" dur="500"/>
                                        <p:tgtEl>
                                          <p:spTgt spid="388">
                                            <p:txEl>
                                              <p:pRg st="2" end="2"/>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393"/>
                                        </p:tgtEl>
                                        <p:attrNameLst>
                                          <p:attrName>style.visibility</p:attrName>
                                        </p:attrNameLst>
                                      </p:cBhvr>
                                      <p:to>
                                        <p:strVal val="visible"/>
                                      </p:to>
                                    </p:set>
                                    <p:animEffect transition="in" filter="fade">
                                      <p:cBhvr>
                                        <p:cTn id="50" dur="500"/>
                                        <p:tgtEl>
                                          <p:spTgt spid="39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95"/>
                                        </p:tgtEl>
                                        <p:attrNameLst>
                                          <p:attrName>style.visibility</p:attrName>
                                        </p:attrNameLst>
                                      </p:cBhvr>
                                      <p:to>
                                        <p:strVal val="visible"/>
                                      </p:to>
                                    </p:set>
                                    <p:animEffect transition="in" filter="fade">
                                      <p:cBhvr>
                                        <p:cTn id="53" dur="500"/>
                                        <p:tgtEl>
                                          <p:spTgt spid="39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94">
                                            <p:txEl>
                                              <p:pRg st="0" end="0"/>
                                            </p:txEl>
                                          </p:spTgt>
                                        </p:tgtEl>
                                        <p:attrNameLst>
                                          <p:attrName>style.visibility</p:attrName>
                                        </p:attrNameLst>
                                      </p:cBhvr>
                                      <p:to>
                                        <p:strVal val="visible"/>
                                      </p:to>
                                    </p:set>
                                    <p:animEffect transition="in" filter="fade">
                                      <p:cBhvr>
                                        <p:cTn id="56" dur="500"/>
                                        <p:tgtEl>
                                          <p:spTgt spid="394">
                                            <p:txEl>
                                              <p:pRg st="0" end="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
                                        </p:tgtEl>
                                        <p:attrNameLst>
                                          <p:attrName>style.visibility</p:attrName>
                                        </p:attrNameLst>
                                      </p:cBhvr>
                                      <p:to>
                                        <p:strVal val="visible"/>
                                      </p:to>
                                    </p:set>
                                    <p:animEffect transition="in" filter="fade">
                                      <p:cBhvr>
                                        <p:cTn id="6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84" grpId="0" build="p"/>
      <p:bldP spid="385" grpId="0"/>
      <p:bldP spid="386" grpId="0"/>
      <p:bldP spid="387" grpId="0"/>
      <p:bldP spid="388" grpId="0" build="p"/>
      <p:bldP spid="389" grpId="0"/>
      <p:bldP spid="390" grpId="0"/>
      <p:bldP spid="391" grpId="0" build="p"/>
      <p:bldP spid="392" grpId="0"/>
      <p:bldP spid="393" grpId="0"/>
      <p:bldP spid="394" grpId="0" build="p"/>
      <p:bldP spid="395"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75"/>
        <p:cNvGrpSpPr/>
        <p:nvPr/>
      </p:nvGrpSpPr>
      <p:grpSpPr>
        <a:xfrm>
          <a:off x="0" y="0"/>
          <a:ext cx="0" cy="0"/>
          <a:chOff x="0" y="0"/>
          <a:chExt cx="0" cy="0"/>
        </a:xfrm>
      </p:grpSpPr>
      <p:sp>
        <p:nvSpPr>
          <p:cNvPr id="277" name="Google Shape;277;p31"/>
          <p:cNvSpPr txBox="1">
            <a:spLocks noGrp="1"/>
          </p:cNvSpPr>
          <p:nvPr>
            <p:ph type="subTitle" idx="1"/>
          </p:nvPr>
        </p:nvSpPr>
        <p:spPr>
          <a:xfrm>
            <a:off x="658025" y="1129600"/>
            <a:ext cx="7849800" cy="2815964"/>
          </a:xfrm>
          <a:prstGeom prst="rect">
            <a:avLst/>
          </a:prstGeom>
        </p:spPr>
        <p:txBody>
          <a:bodyPr spcFirstLastPara="1" wrap="square" lIns="91425" tIns="91425" rIns="91425" bIns="91425" anchor="t" anchorCtr="0">
            <a:noAutofit/>
          </a:bodyPr>
          <a:lstStyle/>
          <a:p>
            <a:pPr marL="0" lvl="0" indent="0">
              <a:lnSpc>
                <a:spcPct val="100000"/>
              </a:lnSpc>
              <a:buSzPts val="1100"/>
            </a:pPr>
            <a:endParaRPr lang="pt-BR" b="1" dirty="0"/>
          </a:p>
          <a:p>
            <a:pPr marL="0" lvl="0" indent="0">
              <a:lnSpc>
                <a:spcPct val="100000"/>
              </a:lnSpc>
              <a:buSzPts val="1100"/>
            </a:pPr>
            <a:endParaRPr lang="pt-BR" b="1" dirty="0">
              <a:solidFill>
                <a:schemeClr val="dk1"/>
              </a:solidFill>
            </a:endParaRPr>
          </a:p>
        </p:txBody>
      </p:sp>
      <p:grpSp>
        <p:nvGrpSpPr>
          <p:cNvPr id="278" name="Google Shape;278;p31"/>
          <p:cNvGrpSpPr/>
          <p:nvPr/>
        </p:nvGrpSpPr>
        <p:grpSpPr>
          <a:xfrm>
            <a:off x="8116712" y="322500"/>
            <a:ext cx="269472" cy="269379"/>
            <a:chOff x="1122400" y="1402350"/>
            <a:chExt cx="654375" cy="654150"/>
          </a:xfrm>
        </p:grpSpPr>
        <p:sp>
          <p:nvSpPr>
            <p:cNvPr id="279" name="Google Shape;279;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1"/>
          <p:cNvGrpSpPr/>
          <p:nvPr/>
        </p:nvGrpSpPr>
        <p:grpSpPr>
          <a:xfrm>
            <a:off x="7440839" y="4614430"/>
            <a:ext cx="497063" cy="496762"/>
            <a:chOff x="1122400" y="1402350"/>
            <a:chExt cx="654375" cy="654150"/>
          </a:xfrm>
        </p:grpSpPr>
        <p:sp>
          <p:nvSpPr>
            <p:cNvPr id="303" name="Google Shape;303;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170" name="Picture 2" descr="18-Scientific-Python">
            <a:extLst>
              <a:ext uri="{FF2B5EF4-FFF2-40B4-BE49-F238E27FC236}">
                <a16:creationId xmlns:a16="http://schemas.microsoft.com/office/drawing/2014/main" id="{2BAC02FA-B668-4A86-9437-DDE9350EDC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375" y="407199"/>
            <a:ext cx="6090457" cy="4563618"/>
          </a:xfrm>
          <a:prstGeom prst="rect">
            <a:avLst/>
          </a:prstGeom>
          <a:noFill/>
          <a:extLst>
            <a:ext uri="{909E8E84-426E-40DD-AFC4-6F175D3DCCD1}">
              <a14:hiddenFill xmlns:a14="http://schemas.microsoft.com/office/drawing/2010/main">
                <a:solidFill>
                  <a:srgbClr val="FFFFFF"/>
                </a:solidFill>
              </a14:hiddenFill>
            </a:ext>
          </a:extLst>
        </p:spPr>
      </p:pic>
      <p:sp>
        <p:nvSpPr>
          <p:cNvPr id="58" name="CaixaDeTexto 57">
            <a:extLst>
              <a:ext uri="{FF2B5EF4-FFF2-40B4-BE49-F238E27FC236}">
                <a16:creationId xmlns:a16="http://schemas.microsoft.com/office/drawing/2014/main" id="{66BE8DAC-BB73-41A0-81B2-06DFAAE4D115}"/>
              </a:ext>
            </a:extLst>
          </p:cNvPr>
          <p:cNvSpPr txBox="1"/>
          <p:nvPr/>
        </p:nvSpPr>
        <p:spPr>
          <a:xfrm>
            <a:off x="6586521" y="960659"/>
            <a:ext cx="2416164" cy="2308324"/>
          </a:xfrm>
          <a:prstGeom prst="rect">
            <a:avLst/>
          </a:prstGeom>
          <a:solidFill>
            <a:schemeClr val="accent4">
              <a:lumMod val="20000"/>
              <a:lumOff val="80000"/>
            </a:schemeClr>
          </a:solidFill>
        </p:spPr>
        <p:txBody>
          <a:bodyPr wrap="square">
            <a:spAutoFit/>
          </a:bodyPr>
          <a:lstStyle/>
          <a:p>
            <a:pPr marL="0" lvl="0" indent="0" algn="ctr" rtl="0">
              <a:spcBef>
                <a:spcPts val="0"/>
              </a:spcBef>
              <a:spcAft>
                <a:spcPts val="0"/>
              </a:spcAft>
              <a:buClr>
                <a:schemeClr val="dk1"/>
              </a:buClr>
              <a:buSzPts val="1100"/>
              <a:buFont typeface="Arial"/>
              <a:buNone/>
            </a:pPr>
            <a:r>
              <a:rPr lang="pt-BR" sz="1200" b="1" i="1" dirty="0">
                <a:solidFill>
                  <a:srgbClr val="3D3D4E"/>
                </a:solidFill>
                <a:effectLst/>
                <a:latin typeface="Droid Serif"/>
              </a:rPr>
              <a:t>Com o surgimento do big data no início dos anos 2000, impulsionado pela crise financeira de 2008, uma nova necessidade de ferramentas de automação de dados aumentou. Muitas empresas adotaram Python por sua simplicidade e bibliotecas poderosas. Pouco depois, tornou-se a linguagem preferida para o gerenciamento de dados de mídia social.</a:t>
            </a:r>
          </a:p>
        </p:txBody>
      </p:sp>
    </p:spTree>
    <p:extLst>
      <p:ext uri="{BB962C8B-B14F-4D97-AF65-F5344CB8AC3E}">
        <p14:creationId xmlns:p14="http://schemas.microsoft.com/office/powerpoint/2010/main" val="3085966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75"/>
        <p:cNvGrpSpPr/>
        <p:nvPr/>
      </p:nvGrpSpPr>
      <p:grpSpPr>
        <a:xfrm>
          <a:off x="0" y="0"/>
          <a:ext cx="0" cy="0"/>
          <a:chOff x="0" y="0"/>
          <a:chExt cx="0" cy="0"/>
        </a:xfrm>
      </p:grpSpPr>
      <p:sp>
        <p:nvSpPr>
          <p:cNvPr id="276" name="Google Shape;276;p31"/>
          <p:cNvSpPr txBox="1">
            <a:spLocks noGrp="1"/>
          </p:cNvSpPr>
          <p:nvPr>
            <p:ph type="title"/>
          </p:nvPr>
        </p:nvSpPr>
        <p:spPr>
          <a:xfrm>
            <a:off x="779675" y="457200"/>
            <a:ext cx="760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Todo programador Python deve saber:</a:t>
            </a:r>
            <a:endParaRPr dirty="0"/>
          </a:p>
        </p:txBody>
      </p:sp>
      <p:sp>
        <p:nvSpPr>
          <p:cNvPr id="277" name="Google Shape;277;p31"/>
          <p:cNvSpPr txBox="1">
            <a:spLocks noGrp="1"/>
          </p:cNvSpPr>
          <p:nvPr>
            <p:ph type="subTitle" idx="1"/>
          </p:nvPr>
        </p:nvSpPr>
        <p:spPr>
          <a:xfrm>
            <a:off x="658025" y="1129600"/>
            <a:ext cx="7849800" cy="2815964"/>
          </a:xfrm>
          <a:prstGeom prst="rect">
            <a:avLst/>
          </a:prstGeom>
        </p:spPr>
        <p:txBody>
          <a:bodyPr spcFirstLastPara="1" wrap="square" lIns="91425" tIns="91425" rIns="91425" bIns="91425" anchor="t" anchorCtr="0">
            <a:noAutofit/>
          </a:bodyPr>
          <a:lstStyle/>
          <a:p>
            <a:pPr marL="0" lvl="0" indent="0">
              <a:lnSpc>
                <a:spcPct val="100000"/>
              </a:lnSpc>
              <a:buSzPts val="1100"/>
            </a:pPr>
            <a:r>
              <a:rPr lang="pt-BR" dirty="0">
                <a:solidFill>
                  <a:schemeClr val="dk1"/>
                </a:solidFill>
              </a:rPr>
              <a:t>Todas as definições, “</a:t>
            </a:r>
            <a:r>
              <a:rPr lang="pt-BR" dirty="0" err="1">
                <a:solidFill>
                  <a:schemeClr val="dk1"/>
                </a:solidFill>
              </a:rPr>
              <a:t>features</a:t>
            </a:r>
            <a:r>
              <a:rPr lang="pt-BR" dirty="0">
                <a:solidFill>
                  <a:schemeClr val="dk1"/>
                </a:solidFill>
              </a:rPr>
              <a:t>” e desenvolvimento de Python são </a:t>
            </a:r>
            <a:r>
              <a:rPr lang="pt-BR" dirty="0"/>
              <a:t>com base nos </a:t>
            </a:r>
            <a:r>
              <a:rPr lang="pt-BR" dirty="0" err="1"/>
              <a:t>PEP’s</a:t>
            </a:r>
            <a:r>
              <a:rPr lang="pt-BR" dirty="0">
                <a:solidFill>
                  <a:schemeClr val="dk1"/>
                </a:solidFill>
              </a:rPr>
              <a:t>, que significa na verdade </a:t>
            </a:r>
            <a:r>
              <a:rPr lang="pt-BR" i="1" dirty="0">
                <a:solidFill>
                  <a:schemeClr val="dk1"/>
                </a:solidFill>
              </a:rPr>
              <a:t>Python </a:t>
            </a:r>
            <a:r>
              <a:rPr lang="pt-BR" i="1" dirty="0" err="1">
                <a:solidFill>
                  <a:schemeClr val="dk1"/>
                </a:solidFill>
              </a:rPr>
              <a:t>Enhancement</a:t>
            </a:r>
            <a:r>
              <a:rPr lang="pt-BR" i="1" dirty="0">
                <a:solidFill>
                  <a:schemeClr val="dk1"/>
                </a:solidFill>
              </a:rPr>
              <a:t> </a:t>
            </a:r>
            <a:r>
              <a:rPr lang="pt-BR" i="1" dirty="0" err="1">
                <a:solidFill>
                  <a:schemeClr val="dk1"/>
                </a:solidFill>
              </a:rPr>
              <a:t>Proposal</a:t>
            </a:r>
            <a:r>
              <a:rPr lang="pt-BR" i="1" dirty="0">
                <a:solidFill>
                  <a:schemeClr val="dk1"/>
                </a:solidFill>
              </a:rPr>
              <a:t>  </a:t>
            </a:r>
            <a:r>
              <a:rPr lang="pt-BR" dirty="0">
                <a:solidFill>
                  <a:schemeClr val="dk1"/>
                </a:solidFill>
              </a:rPr>
              <a:t>(Proposta de Melhoria do Python). O </a:t>
            </a:r>
            <a:r>
              <a:rPr lang="pt-BR" b="1" dirty="0">
                <a:solidFill>
                  <a:schemeClr val="dk1"/>
                </a:solidFill>
              </a:rPr>
              <a:t>PEP 1 </a:t>
            </a:r>
            <a:r>
              <a:rPr lang="pt-BR" dirty="0">
                <a:solidFill>
                  <a:schemeClr val="dk1"/>
                </a:solidFill>
              </a:rPr>
              <a:t>foi lançado alguns meses antes do Python 2.0 (em 2000)</a:t>
            </a:r>
          </a:p>
          <a:p>
            <a:pPr marL="0" lvl="0" indent="0">
              <a:lnSpc>
                <a:spcPct val="100000"/>
              </a:lnSpc>
              <a:buSzPts val="1100"/>
            </a:pPr>
            <a:endParaRPr lang="pt-BR" dirty="0"/>
          </a:p>
          <a:p>
            <a:pPr marL="0" lvl="0" indent="0">
              <a:lnSpc>
                <a:spcPct val="100000"/>
              </a:lnSpc>
              <a:buSzPts val="1100"/>
            </a:pPr>
            <a:r>
              <a:rPr lang="pt-BR" dirty="0">
                <a:solidFill>
                  <a:schemeClr val="dk1"/>
                </a:solidFill>
              </a:rPr>
              <a:t>São três tipos de PEP: </a:t>
            </a:r>
            <a:r>
              <a:rPr lang="pt-BR" b="1" i="1" dirty="0">
                <a:solidFill>
                  <a:schemeClr val="dk1"/>
                </a:solidFill>
              </a:rPr>
              <a:t>Standard Tracks, </a:t>
            </a:r>
            <a:r>
              <a:rPr lang="pt-BR" b="1" i="1" dirty="0" err="1">
                <a:solidFill>
                  <a:schemeClr val="dk1"/>
                </a:solidFill>
              </a:rPr>
              <a:t>Informational</a:t>
            </a:r>
            <a:r>
              <a:rPr lang="pt-BR" b="1" i="1" dirty="0">
                <a:solidFill>
                  <a:schemeClr val="dk1"/>
                </a:solidFill>
              </a:rPr>
              <a:t>, </a:t>
            </a:r>
            <a:r>
              <a:rPr lang="pt-BR" b="1" i="1" dirty="0" err="1">
                <a:solidFill>
                  <a:schemeClr val="dk1"/>
                </a:solidFill>
              </a:rPr>
              <a:t>Process</a:t>
            </a:r>
            <a:endParaRPr lang="pt-BR" b="1" i="1" dirty="0">
              <a:solidFill>
                <a:schemeClr val="dk1"/>
              </a:solidFill>
            </a:endParaRPr>
          </a:p>
          <a:p>
            <a:pPr marL="0" lvl="0" indent="0">
              <a:lnSpc>
                <a:spcPct val="100000"/>
              </a:lnSpc>
              <a:buSzPts val="1100"/>
            </a:pPr>
            <a:endParaRPr lang="pt-BR" dirty="0"/>
          </a:p>
          <a:p>
            <a:pPr marL="0" lvl="0" indent="0">
              <a:lnSpc>
                <a:spcPct val="100000"/>
              </a:lnSpc>
              <a:buSzPts val="1100"/>
            </a:pPr>
            <a:r>
              <a:rPr lang="pt-BR" dirty="0">
                <a:solidFill>
                  <a:schemeClr val="dk1"/>
                </a:solidFill>
              </a:rPr>
              <a:t>Alguns dos </a:t>
            </a:r>
            <a:r>
              <a:rPr lang="pt-BR" dirty="0" err="1">
                <a:solidFill>
                  <a:schemeClr val="dk1"/>
                </a:solidFill>
              </a:rPr>
              <a:t>PEPs</a:t>
            </a:r>
            <a:r>
              <a:rPr lang="pt-BR" dirty="0">
                <a:solidFill>
                  <a:schemeClr val="dk1"/>
                </a:solidFill>
              </a:rPr>
              <a:t> mais famosos</a:t>
            </a:r>
          </a:p>
          <a:p>
            <a:pPr marL="0" lvl="0" indent="0">
              <a:lnSpc>
                <a:spcPct val="100000"/>
              </a:lnSpc>
              <a:buSzPts val="1100"/>
            </a:pPr>
            <a:endParaRPr lang="pt-BR" dirty="0"/>
          </a:p>
          <a:p>
            <a:pPr marL="0" lvl="0" indent="0">
              <a:lnSpc>
                <a:spcPct val="100000"/>
              </a:lnSpc>
              <a:buSzPts val="1100"/>
            </a:pPr>
            <a:r>
              <a:rPr lang="pt-BR" b="1" dirty="0">
                <a:solidFill>
                  <a:schemeClr val="dk1"/>
                </a:solidFill>
              </a:rPr>
              <a:t>PEP 1 </a:t>
            </a:r>
            <a:r>
              <a:rPr lang="pt-BR" dirty="0">
                <a:solidFill>
                  <a:schemeClr val="dk1"/>
                </a:solidFill>
              </a:rPr>
              <a:t>– </a:t>
            </a:r>
            <a:r>
              <a:rPr lang="pt-BR" dirty="0" err="1">
                <a:solidFill>
                  <a:schemeClr val="dk1"/>
                </a:solidFill>
              </a:rPr>
              <a:t>Guideline</a:t>
            </a:r>
            <a:r>
              <a:rPr lang="pt-BR" dirty="0">
                <a:solidFill>
                  <a:schemeClr val="dk1"/>
                </a:solidFill>
              </a:rPr>
              <a:t> sobre PEP (2000)</a:t>
            </a:r>
          </a:p>
          <a:p>
            <a:pPr marL="0" lvl="0" indent="0">
              <a:lnSpc>
                <a:spcPct val="100000"/>
              </a:lnSpc>
              <a:buSzPts val="1100"/>
            </a:pPr>
            <a:r>
              <a:rPr lang="pt-BR" b="1" dirty="0"/>
              <a:t>PEP 8 </a:t>
            </a:r>
            <a:r>
              <a:rPr lang="pt-BR" dirty="0"/>
              <a:t>– Guia de estilo e formatação código Python</a:t>
            </a:r>
          </a:p>
          <a:p>
            <a:pPr marL="0" lvl="0" indent="0">
              <a:lnSpc>
                <a:spcPct val="100000"/>
              </a:lnSpc>
              <a:buSzPts val="1100"/>
            </a:pPr>
            <a:r>
              <a:rPr lang="pt-BR" b="1" dirty="0">
                <a:solidFill>
                  <a:schemeClr val="dk1"/>
                </a:solidFill>
              </a:rPr>
              <a:t>PEP </a:t>
            </a:r>
            <a:r>
              <a:rPr lang="pt-BR" b="1" dirty="0"/>
              <a:t>387 </a:t>
            </a:r>
            <a:r>
              <a:rPr lang="pt-BR" dirty="0"/>
              <a:t>– Politica de Retro compatibilidade (2009*)	</a:t>
            </a:r>
            <a:endParaRPr lang="pt-BR" dirty="0">
              <a:solidFill>
                <a:schemeClr val="dk1"/>
              </a:solidFill>
            </a:endParaRPr>
          </a:p>
          <a:p>
            <a:pPr marL="0" lvl="0" indent="0">
              <a:lnSpc>
                <a:spcPct val="100000"/>
              </a:lnSpc>
              <a:buSzPts val="1100"/>
            </a:pPr>
            <a:endParaRPr lang="pt-BR" dirty="0">
              <a:solidFill>
                <a:schemeClr val="dk1"/>
              </a:solidFill>
            </a:endParaRPr>
          </a:p>
          <a:p>
            <a:pPr marL="0" lvl="0" indent="0">
              <a:lnSpc>
                <a:spcPct val="100000"/>
              </a:lnSpc>
              <a:buSzPts val="1100"/>
            </a:pPr>
            <a:endParaRPr lang="pt-BR" dirty="0"/>
          </a:p>
          <a:p>
            <a:pPr marL="0" lvl="0" indent="0">
              <a:lnSpc>
                <a:spcPct val="100000"/>
              </a:lnSpc>
              <a:buSzPts val="1100"/>
            </a:pPr>
            <a:r>
              <a:rPr lang="pt-BR" b="1" dirty="0">
                <a:solidFill>
                  <a:schemeClr val="dk1"/>
                </a:solidFill>
              </a:rPr>
              <a:t>PEP 20 </a:t>
            </a:r>
            <a:r>
              <a:rPr lang="pt-BR" dirty="0">
                <a:solidFill>
                  <a:schemeClr val="dk1"/>
                </a:solidFill>
              </a:rPr>
              <a:t>–</a:t>
            </a:r>
            <a:r>
              <a:rPr lang="pt-BR" b="1" dirty="0">
                <a:solidFill>
                  <a:schemeClr val="dk1"/>
                </a:solidFill>
              </a:rPr>
              <a:t> The Zen </a:t>
            </a:r>
            <a:r>
              <a:rPr lang="pt-BR" b="1" dirty="0" err="1">
                <a:solidFill>
                  <a:schemeClr val="dk1"/>
                </a:solidFill>
              </a:rPr>
              <a:t>of</a:t>
            </a:r>
            <a:r>
              <a:rPr lang="pt-BR" b="1" dirty="0">
                <a:solidFill>
                  <a:schemeClr val="dk1"/>
                </a:solidFill>
              </a:rPr>
              <a:t> Python</a:t>
            </a:r>
          </a:p>
          <a:p>
            <a:pPr marL="0" lvl="0" indent="0">
              <a:lnSpc>
                <a:spcPct val="100000"/>
              </a:lnSpc>
              <a:buSzPts val="1100"/>
            </a:pPr>
            <a:endParaRPr lang="pt-BR" b="1" dirty="0"/>
          </a:p>
          <a:p>
            <a:pPr marL="0" lvl="0" indent="0">
              <a:lnSpc>
                <a:spcPct val="100000"/>
              </a:lnSpc>
              <a:buSzPts val="1100"/>
            </a:pPr>
            <a:endParaRPr lang="pt-BR" b="1" dirty="0">
              <a:solidFill>
                <a:schemeClr val="dk1"/>
              </a:solidFill>
            </a:endParaRPr>
          </a:p>
        </p:txBody>
      </p:sp>
      <p:grpSp>
        <p:nvGrpSpPr>
          <p:cNvPr id="278" name="Google Shape;278;p31"/>
          <p:cNvGrpSpPr/>
          <p:nvPr/>
        </p:nvGrpSpPr>
        <p:grpSpPr>
          <a:xfrm>
            <a:off x="8116712" y="322500"/>
            <a:ext cx="269472" cy="269379"/>
            <a:chOff x="1122400" y="1402350"/>
            <a:chExt cx="654375" cy="654150"/>
          </a:xfrm>
        </p:grpSpPr>
        <p:sp>
          <p:nvSpPr>
            <p:cNvPr id="279" name="Google Shape;279;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1"/>
          <p:cNvGrpSpPr/>
          <p:nvPr/>
        </p:nvGrpSpPr>
        <p:grpSpPr>
          <a:xfrm>
            <a:off x="388562" y="4614413"/>
            <a:ext cx="269472" cy="269379"/>
            <a:chOff x="1122400" y="1402350"/>
            <a:chExt cx="654375" cy="654150"/>
          </a:xfrm>
        </p:grpSpPr>
        <p:sp>
          <p:nvSpPr>
            <p:cNvPr id="291" name="Google Shape;291;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1"/>
          <p:cNvGrpSpPr/>
          <p:nvPr/>
        </p:nvGrpSpPr>
        <p:grpSpPr>
          <a:xfrm>
            <a:off x="7440839" y="4614430"/>
            <a:ext cx="497063" cy="496762"/>
            <a:chOff x="1122400" y="1402350"/>
            <a:chExt cx="654375" cy="654150"/>
          </a:xfrm>
        </p:grpSpPr>
        <p:sp>
          <p:nvSpPr>
            <p:cNvPr id="303" name="Google Shape;303;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1"/>
          <p:cNvGrpSpPr/>
          <p:nvPr/>
        </p:nvGrpSpPr>
        <p:grpSpPr>
          <a:xfrm>
            <a:off x="658014" y="322506"/>
            <a:ext cx="464803" cy="464577"/>
            <a:chOff x="1122400" y="1402350"/>
            <a:chExt cx="654375" cy="654150"/>
          </a:xfrm>
        </p:grpSpPr>
        <p:sp>
          <p:nvSpPr>
            <p:cNvPr id="315" name="Google Shape;315;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CaixaDeTexto 2">
            <a:extLst>
              <a:ext uri="{FF2B5EF4-FFF2-40B4-BE49-F238E27FC236}">
                <a16:creationId xmlns:a16="http://schemas.microsoft.com/office/drawing/2014/main" id="{A4EED188-042A-43FE-A728-5E32F64B566F}"/>
              </a:ext>
            </a:extLst>
          </p:cNvPr>
          <p:cNvSpPr txBox="1"/>
          <p:nvPr/>
        </p:nvSpPr>
        <p:spPr>
          <a:xfrm>
            <a:off x="757825" y="3946729"/>
            <a:ext cx="3227034" cy="461665"/>
          </a:xfrm>
          <a:prstGeom prst="rect">
            <a:avLst/>
          </a:prstGeom>
          <a:solidFill>
            <a:schemeClr val="tx1">
              <a:lumMod val="10000"/>
              <a:lumOff val="90000"/>
            </a:schemeClr>
          </a:solidFill>
        </p:spPr>
        <p:txBody>
          <a:bodyPr wrap="square" rtlCol="0">
            <a:spAutoFit/>
          </a:bodyPr>
          <a:lstStyle/>
          <a:p>
            <a:r>
              <a:rPr lang="pt-BR" sz="1200" b="1" dirty="0">
                <a:latin typeface="Courier New" panose="02070309020205020404" pitchFamily="49" charset="0"/>
                <a:cs typeface="Courier New" panose="02070309020205020404" pitchFamily="49" charset="0"/>
              </a:rPr>
              <a:t>#teste isso no seu interpretador</a:t>
            </a:r>
          </a:p>
          <a:p>
            <a:r>
              <a:rPr lang="pt-BR" sz="1200" dirty="0" err="1">
                <a:latin typeface="Courier New" panose="02070309020205020404" pitchFamily="49" charset="0"/>
                <a:cs typeface="Courier New" panose="02070309020205020404" pitchFamily="49" charset="0"/>
              </a:rPr>
              <a:t>Import</a:t>
            </a:r>
            <a:r>
              <a:rPr lang="pt-BR" sz="1200" dirty="0">
                <a:latin typeface="Courier New" panose="02070309020205020404" pitchFamily="49" charset="0"/>
                <a:cs typeface="Courier New" panose="02070309020205020404" pitchFamily="49" charset="0"/>
              </a:rPr>
              <a:t> </a:t>
            </a:r>
            <a:r>
              <a:rPr lang="pt-BR" sz="1200" dirty="0" err="1">
                <a:latin typeface="Courier New" panose="02070309020205020404" pitchFamily="49" charset="0"/>
                <a:cs typeface="Courier New" panose="02070309020205020404" pitchFamily="49" charset="0"/>
              </a:rPr>
              <a:t>this</a:t>
            </a:r>
            <a:endParaRPr lang="pt-BR" sz="1200" dirty="0">
              <a:latin typeface="Courier New" panose="02070309020205020404" pitchFamily="49" charset="0"/>
              <a:cs typeface="Courier New" panose="02070309020205020404" pitchFamily="49" charset="0"/>
            </a:endParaRPr>
          </a:p>
        </p:txBody>
      </p:sp>
      <p:sp>
        <p:nvSpPr>
          <p:cNvPr id="54" name="CaixaDeTexto 53">
            <a:extLst>
              <a:ext uri="{FF2B5EF4-FFF2-40B4-BE49-F238E27FC236}">
                <a16:creationId xmlns:a16="http://schemas.microsoft.com/office/drawing/2014/main" id="{7AB1A41C-3B40-483D-8D71-8ADC7B37B5FF}"/>
              </a:ext>
            </a:extLst>
          </p:cNvPr>
          <p:cNvSpPr txBox="1"/>
          <p:nvPr/>
        </p:nvSpPr>
        <p:spPr>
          <a:xfrm>
            <a:off x="5078034" y="1839141"/>
            <a:ext cx="3116179" cy="1815882"/>
          </a:xfrm>
          <a:prstGeom prst="rect">
            <a:avLst/>
          </a:prstGeom>
          <a:solidFill>
            <a:schemeClr val="bg2"/>
          </a:solidFill>
        </p:spPr>
        <p:txBody>
          <a:bodyPr wrap="square">
            <a:spAutoFit/>
          </a:bodyPr>
          <a:lstStyle/>
          <a:p>
            <a:r>
              <a:rPr lang="pt-BR" b="0" i="0" dirty="0">
                <a:effectLst/>
                <a:latin typeface="Corbel" panose="020B0503020204020204" pitchFamily="34" charset="0"/>
              </a:rPr>
              <a:t>------------- Zen </a:t>
            </a:r>
            <a:r>
              <a:rPr lang="pt-BR" b="0" i="0" dirty="0" err="1">
                <a:effectLst/>
                <a:latin typeface="Corbel" panose="020B0503020204020204" pitchFamily="34" charset="0"/>
              </a:rPr>
              <a:t>of</a:t>
            </a:r>
            <a:r>
              <a:rPr lang="pt-BR" b="0" i="0" dirty="0">
                <a:effectLst/>
                <a:latin typeface="Corbel" panose="020B0503020204020204" pitchFamily="34" charset="0"/>
              </a:rPr>
              <a:t> Python -------------</a:t>
            </a:r>
            <a:br>
              <a:rPr lang="pt-BR" b="0" i="0" dirty="0">
                <a:effectLst/>
                <a:latin typeface="Corbel" panose="020B0503020204020204" pitchFamily="34" charset="0"/>
              </a:rPr>
            </a:br>
            <a:r>
              <a:rPr lang="pt-BR" b="0" i="0" dirty="0">
                <a:effectLst/>
                <a:latin typeface="Corbel" panose="020B0503020204020204" pitchFamily="34" charset="0"/>
              </a:rPr>
              <a:t>Bonito é melhor que feio.</a:t>
            </a:r>
            <a:br>
              <a:rPr lang="pt-BR" dirty="0">
                <a:latin typeface="Corbel" panose="020B0503020204020204" pitchFamily="34" charset="0"/>
              </a:rPr>
            </a:br>
            <a:r>
              <a:rPr lang="pt-BR" b="0" i="0" dirty="0">
                <a:effectLst/>
                <a:latin typeface="Corbel" panose="020B0503020204020204" pitchFamily="34" charset="0"/>
              </a:rPr>
              <a:t>Explícito é melhor que implícito.</a:t>
            </a:r>
            <a:br>
              <a:rPr lang="pt-BR" dirty="0">
                <a:latin typeface="Corbel" panose="020B0503020204020204" pitchFamily="34" charset="0"/>
              </a:rPr>
            </a:br>
            <a:r>
              <a:rPr lang="pt-BR" b="0" i="0" dirty="0">
                <a:effectLst/>
                <a:latin typeface="Corbel" panose="020B0503020204020204" pitchFamily="34" charset="0"/>
              </a:rPr>
              <a:t>Simples é melhor que complexo.</a:t>
            </a:r>
            <a:br>
              <a:rPr lang="pt-BR" dirty="0">
                <a:latin typeface="Corbel" panose="020B0503020204020204" pitchFamily="34" charset="0"/>
              </a:rPr>
            </a:br>
            <a:r>
              <a:rPr lang="pt-BR" b="0" i="0" dirty="0">
                <a:effectLst/>
                <a:latin typeface="Corbel" panose="020B0503020204020204" pitchFamily="34" charset="0"/>
              </a:rPr>
              <a:t>Complexo é melhor que complicado.</a:t>
            </a:r>
            <a:br>
              <a:rPr lang="pt-BR" dirty="0">
                <a:latin typeface="Corbel" panose="020B0503020204020204" pitchFamily="34" charset="0"/>
              </a:rPr>
            </a:br>
            <a:r>
              <a:rPr lang="pt-BR" b="0" i="0" dirty="0">
                <a:effectLst/>
                <a:latin typeface="Corbel" panose="020B0503020204020204" pitchFamily="34" charset="0"/>
              </a:rPr>
              <a:t>Linear é melhor do que aninhado.</a:t>
            </a:r>
            <a:br>
              <a:rPr lang="pt-BR" dirty="0">
                <a:latin typeface="Corbel" panose="020B0503020204020204" pitchFamily="34" charset="0"/>
              </a:rPr>
            </a:br>
            <a:r>
              <a:rPr lang="pt-BR" b="0" i="0" dirty="0">
                <a:effectLst/>
                <a:latin typeface="Corbel" panose="020B0503020204020204" pitchFamily="34" charset="0"/>
              </a:rPr>
              <a:t>Esparso é melhor que denso.</a:t>
            </a:r>
            <a:br>
              <a:rPr lang="pt-BR" dirty="0">
                <a:latin typeface="Corbel" panose="020B0503020204020204" pitchFamily="34" charset="0"/>
              </a:rPr>
            </a:br>
            <a:r>
              <a:rPr lang="pt-BR" b="0" i="0" dirty="0">
                <a:effectLst/>
                <a:latin typeface="Corbel" panose="020B0503020204020204" pitchFamily="34" charset="0"/>
              </a:rPr>
              <a:t>Legibilidade conta.</a:t>
            </a:r>
            <a:endParaRPr lang="pt-BR" dirty="0">
              <a:latin typeface="Corbel" panose="020B0503020204020204" pitchFamily="34" charset="0"/>
            </a:endParaRPr>
          </a:p>
        </p:txBody>
      </p:sp>
    </p:spTree>
    <p:extLst>
      <p:ext uri="{BB962C8B-B14F-4D97-AF65-F5344CB8AC3E}">
        <p14:creationId xmlns:p14="http://schemas.microsoft.com/office/powerpoint/2010/main" val="1163166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7">
                                            <p:txEl>
                                              <p:pRg st="0" end="0"/>
                                            </p:txEl>
                                          </p:spTgt>
                                        </p:tgtEl>
                                        <p:attrNameLst>
                                          <p:attrName>style.visibility</p:attrName>
                                        </p:attrNameLst>
                                      </p:cBhvr>
                                      <p:to>
                                        <p:strVal val="visible"/>
                                      </p:to>
                                    </p:set>
                                    <p:animEffect transition="in" filter="fade">
                                      <p:cBhvr>
                                        <p:cTn id="7" dur="500"/>
                                        <p:tgtEl>
                                          <p:spTgt spid="27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7">
                                            <p:txEl>
                                              <p:pRg st="2" end="2"/>
                                            </p:txEl>
                                          </p:spTgt>
                                        </p:tgtEl>
                                        <p:attrNameLst>
                                          <p:attrName>style.visibility</p:attrName>
                                        </p:attrNameLst>
                                      </p:cBhvr>
                                      <p:to>
                                        <p:strVal val="visible"/>
                                      </p:to>
                                    </p:set>
                                    <p:animEffect transition="in" filter="fade">
                                      <p:cBhvr>
                                        <p:cTn id="12" dur="500"/>
                                        <p:tgtEl>
                                          <p:spTgt spid="27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7">
                                            <p:txEl>
                                              <p:pRg st="4" end="4"/>
                                            </p:txEl>
                                          </p:spTgt>
                                        </p:tgtEl>
                                        <p:attrNameLst>
                                          <p:attrName>style.visibility</p:attrName>
                                        </p:attrNameLst>
                                      </p:cBhvr>
                                      <p:to>
                                        <p:strVal val="visible"/>
                                      </p:to>
                                    </p:set>
                                    <p:animEffect transition="in" filter="fade">
                                      <p:cBhvr>
                                        <p:cTn id="17" dur="500"/>
                                        <p:tgtEl>
                                          <p:spTgt spid="277">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277">
                                            <p:txEl>
                                              <p:pRg st="6" end="6"/>
                                            </p:txEl>
                                          </p:spTgt>
                                        </p:tgtEl>
                                        <p:attrNameLst>
                                          <p:attrName>style.visibility</p:attrName>
                                        </p:attrNameLst>
                                      </p:cBhvr>
                                      <p:to>
                                        <p:strVal val="visible"/>
                                      </p:to>
                                    </p:set>
                                    <p:animEffect transition="in" filter="fade">
                                      <p:cBhvr>
                                        <p:cTn id="20" dur="500"/>
                                        <p:tgtEl>
                                          <p:spTgt spid="277">
                                            <p:txEl>
                                              <p:pRg st="6" end="6"/>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277">
                                            <p:txEl>
                                              <p:pRg st="7" end="7"/>
                                            </p:txEl>
                                          </p:spTgt>
                                        </p:tgtEl>
                                        <p:attrNameLst>
                                          <p:attrName>style.visibility</p:attrName>
                                        </p:attrNameLst>
                                      </p:cBhvr>
                                      <p:to>
                                        <p:strVal val="visible"/>
                                      </p:to>
                                    </p:set>
                                    <p:animEffect transition="in" filter="fade">
                                      <p:cBhvr>
                                        <p:cTn id="23" dur="500"/>
                                        <p:tgtEl>
                                          <p:spTgt spid="277">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277">
                                            <p:txEl>
                                              <p:pRg st="8" end="8"/>
                                            </p:txEl>
                                          </p:spTgt>
                                        </p:tgtEl>
                                        <p:attrNameLst>
                                          <p:attrName>style.visibility</p:attrName>
                                        </p:attrNameLst>
                                      </p:cBhvr>
                                      <p:to>
                                        <p:strVal val="visible"/>
                                      </p:to>
                                    </p:set>
                                    <p:animEffect transition="in" filter="fade">
                                      <p:cBhvr>
                                        <p:cTn id="26" dur="500"/>
                                        <p:tgtEl>
                                          <p:spTgt spid="277">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277">
                                            <p:txEl>
                                              <p:pRg st="11" end="11"/>
                                            </p:txEl>
                                          </p:spTgt>
                                        </p:tgtEl>
                                        <p:attrNameLst>
                                          <p:attrName>style.visibility</p:attrName>
                                        </p:attrNameLst>
                                      </p:cBhvr>
                                      <p:to>
                                        <p:strVal val="visible"/>
                                      </p:to>
                                    </p:set>
                                    <p:animEffect transition="in" filter="fade">
                                      <p:cBhvr>
                                        <p:cTn id="29" dur="500"/>
                                        <p:tgtEl>
                                          <p:spTgt spid="277">
                                            <p:txEl>
                                              <p:pRg st="11" end="1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54"/>
                                        </p:tgtEl>
                                        <p:attrNameLst>
                                          <p:attrName>style.visibility</p:attrName>
                                        </p:attrNameLst>
                                      </p:cBhvr>
                                      <p:to>
                                        <p:strVal val="visible"/>
                                      </p:to>
                                    </p:set>
                                    <p:animEffect transition="in" filter="fade">
                                      <p:cBhvr>
                                        <p:cTn id="39"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629"/>
        <p:cNvGrpSpPr/>
        <p:nvPr/>
      </p:nvGrpSpPr>
      <p:grpSpPr>
        <a:xfrm>
          <a:off x="0" y="0"/>
          <a:ext cx="0" cy="0"/>
          <a:chOff x="0" y="0"/>
          <a:chExt cx="0" cy="0"/>
        </a:xfrm>
      </p:grpSpPr>
      <p:sp>
        <p:nvSpPr>
          <p:cNvPr id="630" name="Google Shape;630;p37"/>
          <p:cNvSpPr txBox="1">
            <a:spLocks noGrp="1"/>
          </p:cNvSpPr>
          <p:nvPr>
            <p:ph type="title"/>
          </p:nvPr>
        </p:nvSpPr>
        <p:spPr>
          <a:xfrm>
            <a:off x="779675" y="457200"/>
            <a:ext cx="760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Do ponto de vista profissional</a:t>
            </a:r>
            <a:endParaRPr dirty="0"/>
          </a:p>
        </p:txBody>
      </p:sp>
      <p:sp>
        <p:nvSpPr>
          <p:cNvPr id="631" name="Google Shape;631;p37"/>
          <p:cNvSpPr txBox="1">
            <a:spLocks noGrp="1"/>
          </p:cNvSpPr>
          <p:nvPr>
            <p:ph type="title" idx="2"/>
          </p:nvPr>
        </p:nvSpPr>
        <p:spPr>
          <a:xfrm>
            <a:off x="745850" y="2838368"/>
            <a:ext cx="236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Analista de Dados</a:t>
            </a:r>
            <a:endParaRPr dirty="0"/>
          </a:p>
          <a:p>
            <a:pPr marL="0" lvl="0" indent="0" algn="ctr" rtl="0">
              <a:spcBef>
                <a:spcPts val="0"/>
              </a:spcBef>
              <a:spcAft>
                <a:spcPts val="0"/>
              </a:spcAft>
              <a:buNone/>
            </a:pPr>
            <a:endParaRPr dirty="0"/>
          </a:p>
        </p:txBody>
      </p:sp>
      <p:sp>
        <p:nvSpPr>
          <p:cNvPr id="633" name="Google Shape;633;p37"/>
          <p:cNvSpPr txBox="1">
            <a:spLocks noGrp="1"/>
          </p:cNvSpPr>
          <p:nvPr>
            <p:ph type="title" idx="5"/>
          </p:nvPr>
        </p:nvSpPr>
        <p:spPr>
          <a:xfrm>
            <a:off x="3303150" y="2838368"/>
            <a:ext cx="236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Engenheiro de Dados</a:t>
            </a:r>
            <a:endParaRPr dirty="0"/>
          </a:p>
        </p:txBody>
      </p:sp>
      <p:sp>
        <p:nvSpPr>
          <p:cNvPr id="636" name="Google Shape;636;p37"/>
          <p:cNvSpPr/>
          <p:nvPr/>
        </p:nvSpPr>
        <p:spPr>
          <a:xfrm>
            <a:off x="1380650" y="1704243"/>
            <a:ext cx="1039200" cy="103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3937950" y="1704243"/>
            <a:ext cx="1039200" cy="103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6495250" y="1704243"/>
            <a:ext cx="1039200" cy="103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txBox="1">
            <a:spLocks noGrp="1"/>
          </p:cNvSpPr>
          <p:nvPr>
            <p:ph type="title" idx="6"/>
          </p:nvPr>
        </p:nvSpPr>
        <p:spPr>
          <a:xfrm>
            <a:off x="5860450" y="2838368"/>
            <a:ext cx="236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Cientista de Dados</a:t>
            </a:r>
            <a:endParaRPr dirty="0"/>
          </a:p>
        </p:txBody>
      </p:sp>
      <p:grpSp>
        <p:nvGrpSpPr>
          <p:cNvPr id="39" name="Google Shape;8572;p80">
            <a:extLst>
              <a:ext uri="{FF2B5EF4-FFF2-40B4-BE49-F238E27FC236}">
                <a16:creationId xmlns:a16="http://schemas.microsoft.com/office/drawing/2014/main" id="{D7DE9713-79B1-4E00-89A4-DA583DC120E2}"/>
              </a:ext>
            </a:extLst>
          </p:cNvPr>
          <p:cNvGrpSpPr/>
          <p:nvPr/>
        </p:nvGrpSpPr>
        <p:grpSpPr>
          <a:xfrm>
            <a:off x="6826213" y="1965736"/>
            <a:ext cx="449951" cy="551200"/>
            <a:chOff x="-45277900" y="3938500"/>
            <a:chExt cx="244975" cy="300100"/>
          </a:xfrm>
        </p:grpSpPr>
        <p:sp>
          <p:nvSpPr>
            <p:cNvPr id="40" name="Google Shape;8573;p80">
              <a:extLst>
                <a:ext uri="{FF2B5EF4-FFF2-40B4-BE49-F238E27FC236}">
                  <a16:creationId xmlns:a16="http://schemas.microsoft.com/office/drawing/2014/main" id="{64634795-B8E0-4E3B-A0C0-D558B6F19A6E}"/>
                </a:ext>
              </a:extLst>
            </p:cNvPr>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574;p80">
              <a:extLst>
                <a:ext uri="{FF2B5EF4-FFF2-40B4-BE49-F238E27FC236}">
                  <a16:creationId xmlns:a16="http://schemas.microsoft.com/office/drawing/2014/main" id="{2DFB7574-1D46-4C36-BC8B-582FD9E833EC}"/>
                </a:ext>
              </a:extLst>
            </p:cNvPr>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575;p80">
              <a:extLst>
                <a:ext uri="{FF2B5EF4-FFF2-40B4-BE49-F238E27FC236}">
                  <a16:creationId xmlns:a16="http://schemas.microsoft.com/office/drawing/2014/main" id="{4ADA8C40-A845-46FE-B596-DE7F21D35F5A}"/>
                </a:ext>
              </a:extLst>
            </p:cNvPr>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576;p80">
              <a:extLst>
                <a:ext uri="{FF2B5EF4-FFF2-40B4-BE49-F238E27FC236}">
                  <a16:creationId xmlns:a16="http://schemas.microsoft.com/office/drawing/2014/main" id="{301C62D6-EB3E-4DD8-86EC-944ADA5C8B93}"/>
                </a:ext>
              </a:extLst>
            </p:cNvPr>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8337;p80">
            <a:extLst>
              <a:ext uri="{FF2B5EF4-FFF2-40B4-BE49-F238E27FC236}">
                <a16:creationId xmlns:a16="http://schemas.microsoft.com/office/drawing/2014/main" id="{DD5F03B7-E476-4304-969F-153C7A1BF6A2}"/>
              </a:ext>
            </a:extLst>
          </p:cNvPr>
          <p:cNvGrpSpPr/>
          <p:nvPr/>
        </p:nvGrpSpPr>
        <p:grpSpPr>
          <a:xfrm>
            <a:off x="4213345" y="1917808"/>
            <a:ext cx="510260" cy="606270"/>
            <a:chOff x="-48233050" y="3569725"/>
            <a:chExt cx="252050" cy="299475"/>
          </a:xfrm>
        </p:grpSpPr>
        <p:sp>
          <p:nvSpPr>
            <p:cNvPr id="45" name="Google Shape;8338;p80">
              <a:extLst>
                <a:ext uri="{FF2B5EF4-FFF2-40B4-BE49-F238E27FC236}">
                  <a16:creationId xmlns:a16="http://schemas.microsoft.com/office/drawing/2014/main" id="{A6C3F884-B750-454E-94D8-30DE3939E251}"/>
                </a:ext>
              </a:extLst>
            </p:cNvPr>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39;p80">
              <a:extLst>
                <a:ext uri="{FF2B5EF4-FFF2-40B4-BE49-F238E27FC236}">
                  <a16:creationId xmlns:a16="http://schemas.microsoft.com/office/drawing/2014/main" id="{3D67B08E-AB54-4F79-AA54-03BEEBFFF80F}"/>
                </a:ext>
              </a:extLst>
            </p:cNvPr>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340;p80">
              <a:extLst>
                <a:ext uri="{FF2B5EF4-FFF2-40B4-BE49-F238E27FC236}">
                  <a16:creationId xmlns:a16="http://schemas.microsoft.com/office/drawing/2014/main" id="{7F243AD7-D618-412B-BEBF-EF82839455D0}"/>
                </a:ext>
              </a:extLst>
            </p:cNvPr>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8549;p80">
            <a:extLst>
              <a:ext uri="{FF2B5EF4-FFF2-40B4-BE49-F238E27FC236}">
                <a16:creationId xmlns:a16="http://schemas.microsoft.com/office/drawing/2014/main" id="{5292F990-1AB7-4BBE-AEA8-D9675043DD65}"/>
              </a:ext>
            </a:extLst>
          </p:cNvPr>
          <p:cNvGrpSpPr/>
          <p:nvPr/>
        </p:nvGrpSpPr>
        <p:grpSpPr>
          <a:xfrm>
            <a:off x="1647615" y="1906262"/>
            <a:ext cx="627126" cy="627126"/>
            <a:chOff x="-47154800" y="3569100"/>
            <a:chExt cx="300100" cy="300100"/>
          </a:xfrm>
        </p:grpSpPr>
        <p:sp>
          <p:nvSpPr>
            <p:cNvPr id="49" name="Google Shape;8550;p80">
              <a:extLst>
                <a:ext uri="{FF2B5EF4-FFF2-40B4-BE49-F238E27FC236}">
                  <a16:creationId xmlns:a16="http://schemas.microsoft.com/office/drawing/2014/main" id="{E24EB700-BE8E-4C0C-B316-5EC5B2B68088}"/>
                </a:ext>
              </a:extLst>
            </p:cNvPr>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551;p80">
              <a:extLst>
                <a:ext uri="{FF2B5EF4-FFF2-40B4-BE49-F238E27FC236}">
                  <a16:creationId xmlns:a16="http://schemas.microsoft.com/office/drawing/2014/main" id="{E717E600-6013-4671-BA1A-B3C637FF2B68}"/>
                </a:ext>
              </a:extLst>
            </p:cNvPr>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552;p80">
              <a:extLst>
                <a:ext uri="{FF2B5EF4-FFF2-40B4-BE49-F238E27FC236}">
                  <a16:creationId xmlns:a16="http://schemas.microsoft.com/office/drawing/2014/main" id="{39B20864-A1D1-4F16-AE98-7AD3FC90B67D}"/>
                </a:ext>
              </a:extLst>
            </p:cNvPr>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553;p80">
              <a:extLst>
                <a:ext uri="{FF2B5EF4-FFF2-40B4-BE49-F238E27FC236}">
                  <a16:creationId xmlns:a16="http://schemas.microsoft.com/office/drawing/2014/main" id="{C7C3ED54-BDE3-40D3-BEC5-97D43A5B0587}"/>
                </a:ext>
              </a:extLst>
            </p:cNvPr>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554;p80">
              <a:extLst>
                <a:ext uri="{FF2B5EF4-FFF2-40B4-BE49-F238E27FC236}">
                  <a16:creationId xmlns:a16="http://schemas.microsoft.com/office/drawing/2014/main" id="{F52144A6-06FC-464C-967D-F89E79996C69}"/>
                </a:ext>
              </a:extLst>
            </p:cNvPr>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555;p80">
              <a:extLst>
                <a:ext uri="{FF2B5EF4-FFF2-40B4-BE49-F238E27FC236}">
                  <a16:creationId xmlns:a16="http://schemas.microsoft.com/office/drawing/2014/main" id="{F617D2C7-12BF-4037-A74A-90A2233EC245}"/>
                </a:ext>
              </a:extLst>
            </p:cNvPr>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329"/>
        <p:cNvGrpSpPr/>
        <p:nvPr/>
      </p:nvGrpSpPr>
      <p:grpSpPr>
        <a:xfrm>
          <a:off x="0" y="0"/>
          <a:ext cx="0" cy="0"/>
          <a:chOff x="0" y="0"/>
          <a:chExt cx="0" cy="0"/>
        </a:xfrm>
      </p:grpSpPr>
      <p:sp>
        <p:nvSpPr>
          <p:cNvPr id="330" name="Google Shape;330;p32"/>
          <p:cNvSpPr txBox="1">
            <a:spLocks noGrp="1"/>
          </p:cNvSpPr>
          <p:nvPr>
            <p:ph type="title"/>
          </p:nvPr>
        </p:nvSpPr>
        <p:spPr>
          <a:xfrm>
            <a:off x="2491650" y="1385450"/>
            <a:ext cx="416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3200" dirty="0"/>
              <a:t>Novamente... porque Python? </a:t>
            </a:r>
            <a:endParaRPr sz="3200" dirty="0"/>
          </a:p>
        </p:txBody>
      </p:sp>
      <p:sp>
        <p:nvSpPr>
          <p:cNvPr id="331" name="Google Shape;331;p32"/>
          <p:cNvSpPr txBox="1">
            <a:spLocks noGrp="1"/>
          </p:cNvSpPr>
          <p:nvPr>
            <p:ph type="subTitle" idx="1"/>
          </p:nvPr>
        </p:nvSpPr>
        <p:spPr>
          <a:xfrm>
            <a:off x="2463150" y="2965450"/>
            <a:ext cx="42177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endParaRPr sz="1800" dirty="0"/>
          </a:p>
          <a:p>
            <a:pPr marL="0" lvl="0" indent="0" algn="ctr" rtl="0">
              <a:spcBef>
                <a:spcPts val="0"/>
              </a:spcBef>
              <a:spcAft>
                <a:spcPts val="0"/>
              </a:spcAft>
              <a:buClr>
                <a:schemeClr val="dk1"/>
              </a:buClr>
              <a:buSzPts val="1100"/>
              <a:buFont typeface="Arial"/>
              <a:buNone/>
            </a:pPr>
            <a:endParaRPr dirty="0"/>
          </a:p>
          <a:p>
            <a:pPr marL="0" lvl="0" indent="0" algn="ctr" rtl="0">
              <a:spcBef>
                <a:spcPts val="0"/>
              </a:spcBef>
              <a:spcAft>
                <a:spcPts val="0"/>
              </a:spcAft>
              <a:buNone/>
            </a:pPr>
            <a:endParaRPr dirty="0"/>
          </a:p>
        </p:txBody>
      </p:sp>
      <p:grpSp>
        <p:nvGrpSpPr>
          <p:cNvPr id="332" name="Google Shape;332;p32"/>
          <p:cNvGrpSpPr/>
          <p:nvPr/>
        </p:nvGrpSpPr>
        <p:grpSpPr>
          <a:xfrm>
            <a:off x="2641172" y="520015"/>
            <a:ext cx="719943" cy="719696"/>
            <a:chOff x="1122400" y="1402350"/>
            <a:chExt cx="654375" cy="654150"/>
          </a:xfrm>
        </p:grpSpPr>
        <p:sp>
          <p:nvSpPr>
            <p:cNvPr id="333" name="Google Shape;333;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32"/>
          <p:cNvGrpSpPr/>
          <p:nvPr/>
        </p:nvGrpSpPr>
        <p:grpSpPr>
          <a:xfrm>
            <a:off x="1902188" y="2052814"/>
            <a:ext cx="269472" cy="269379"/>
            <a:chOff x="1122400" y="1402350"/>
            <a:chExt cx="654375" cy="654150"/>
          </a:xfrm>
        </p:grpSpPr>
        <p:sp>
          <p:nvSpPr>
            <p:cNvPr id="345" name="Google Shape;345;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2"/>
          <p:cNvGrpSpPr/>
          <p:nvPr/>
        </p:nvGrpSpPr>
        <p:grpSpPr>
          <a:xfrm>
            <a:off x="1996475" y="1696660"/>
            <a:ext cx="269472" cy="269379"/>
            <a:chOff x="1122400" y="1402350"/>
            <a:chExt cx="654375" cy="654150"/>
          </a:xfrm>
        </p:grpSpPr>
        <p:sp>
          <p:nvSpPr>
            <p:cNvPr id="357" name="Google Shape;357;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32"/>
          <p:cNvGrpSpPr/>
          <p:nvPr/>
        </p:nvGrpSpPr>
        <p:grpSpPr>
          <a:xfrm>
            <a:off x="2175453" y="1152670"/>
            <a:ext cx="465719" cy="465559"/>
            <a:chOff x="1122400" y="1402350"/>
            <a:chExt cx="654375" cy="654150"/>
          </a:xfrm>
        </p:grpSpPr>
        <p:sp>
          <p:nvSpPr>
            <p:cNvPr id="369" name="Google Shape;369;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631;p37">
            <a:extLst>
              <a:ext uri="{FF2B5EF4-FFF2-40B4-BE49-F238E27FC236}">
                <a16:creationId xmlns:a16="http://schemas.microsoft.com/office/drawing/2014/main" id="{F2A0291E-CF66-45F2-B19E-5D4710FB1262}"/>
              </a:ext>
            </a:extLst>
          </p:cNvPr>
          <p:cNvSpPr txBox="1">
            <a:spLocks/>
          </p:cNvSpPr>
          <p:nvPr/>
        </p:nvSpPr>
        <p:spPr>
          <a:xfrm>
            <a:off x="3060097" y="2621442"/>
            <a:ext cx="3023806" cy="2101387"/>
          </a:xfrm>
          <a:prstGeom prst="rect">
            <a:avLst/>
          </a:prstGeom>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BR" b="1" dirty="0">
                <a:solidFill>
                  <a:schemeClr val="accent2">
                    <a:lumMod val="75000"/>
                  </a:schemeClr>
                </a:solidFill>
              </a:rPr>
              <a:t>Não tem segredo. Porque em geral Python é uma linguagem mais acessível para programar, possibilitando mesmo aqueles que não tenham um background extremamente técnico de desenvolver um pipeline decente, atendendo muito os requisitos das empresas.</a:t>
            </a:r>
          </a:p>
        </p:txBody>
      </p:sp>
    </p:spTree>
    <p:extLst>
      <p:ext uri="{BB962C8B-B14F-4D97-AF65-F5344CB8AC3E}">
        <p14:creationId xmlns:p14="http://schemas.microsoft.com/office/powerpoint/2010/main" val="2550839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30"/>
                                        </p:tgtEl>
                                        <p:attrNameLst>
                                          <p:attrName>style.visibility</p:attrName>
                                        </p:attrNameLst>
                                      </p:cBhvr>
                                      <p:to>
                                        <p:strVal val="visible"/>
                                      </p:to>
                                    </p:set>
                                    <p:animEffect transition="in" filter="fade">
                                      <p:cBhvr>
                                        <p:cTn id="7" dur="500"/>
                                        <p:tgtEl>
                                          <p:spTgt spid="33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fade">
                                      <p:cBhvr>
                                        <p:cTn id="12"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 grpId="0"/>
      <p:bldP spid="5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329"/>
        <p:cNvGrpSpPr/>
        <p:nvPr/>
      </p:nvGrpSpPr>
      <p:grpSpPr>
        <a:xfrm>
          <a:off x="0" y="0"/>
          <a:ext cx="0" cy="0"/>
          <a:chOff x="0" y="0"/>
          <a:chExt cx="0" cy="0"/>
        </a:xfrm>
      </p:grpSpPr>
      <p:sp>
        <p:nvSpPr>
          <p:cNvPr id="330" name="Google Shape;330;p32"/>
          <p:cNvSpPr txBox="1">
            <a:spLocks noGrp="1"/>
          </p:cNvSpPr>
          <p:nvPr>
            <p:ph type="title"/>
          </p:nvPr>
        </p:nvSpPr>
        <p:spPr>
          <a:xfrm>
            <a:off x="2491650" y="1385450"/>
            <a:ext cx="416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4400" dirty="0"/>
              <a:t>Hands-on</a:t>
            </a:r>
            <a:endParaRPr sz="4400" dirty="0"/>
          </a:p>
        </p:txBody>
      </p:sp>
      <p:sp>
        <p:nvSpPr>
          <p:cNvPr id="331" name="Google Shape;331;p32"/>
          <p:cNvSpPr txBox="1">
            <a:spLocks noGrp="1"/>
          </p:cNvSpPr>
          <p:nvPr>
            <p:ph type="subTitle" idx="1"/>
          </p:nvPr>
        </p:nvSpPr>
        <p:spPr>
          <a:xfrm>
            <a:off x="2463150" y="2965450"/>
            <a:ext cx="42177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pt-BR" dirty="0"/>
              <a:t>Agora vamos montar um pipeline básico.</a:t>
            </a:r>
            <a:endParaRPr dirty="0"/>
          </a:p>
          <a:p>
            <a:pPr marL="0" lvl="0" indent="0" algn="ctr" rtl="0">
              <a:spcBef>
                <a:spcPts val="0"/>
              </a:spcBef>
              <a:spcAft>
                <a:spcPts val="0"/>
              </a:spcAft>
              <a:buNone/>
            </a:pPr>
            <a:endParaRPr dirty="0"/>
          </a:p>
        </p:txBody>
      </p:sp>
      <p:grpSp>
        <p:nvGrpSpPr>
          <p:cNvPr id="332" name="Google Shape;332;p32"/>
          <p:cNvGrpSpPr/>
          <p:nvPr/>
        </p:nvGrpSpPr>
        <p:grpSpPr>
          <a:xfrm>
            <a:off x="2641172" y="520015"/>
            <a:ext cx="719943" cy="719696"/>
            <a:chOff x="1122400" y="1402350"/>
            <a:chExt cx="654375" cy="654150"/>
          </a:xfrm>
        </p:grpSpPr>
        <p:sp>
          <p:nvSpPr>
            <p:cNvPr id="333" name="Google Shape;333;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32"/>
          <p:cNvGrpSpPr/>
          <p:nvPr/>
        </p:nvGrpSpPr>
        <p:grpSpPr>
          <a:xfrm>
            <a:off x="647062" y="4298863"/>
            <a:ext cx="269472" cy="269379"/>
            <a:chOff x="1122400" y="1402350"/>
            <a:chExt cx="654375" cy="654150"/>
          </a:xfrm>
        </p:grpSpPr>
        <p:sp>
          <p:nvSpPr>
            <p:cNvPr id="345" name="Google Shape;345;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2"/>
          <p:cNvGrpSpPr/>
          <p:nvPr/>
        </p:nvGrpSpPr>
        <p:grpSpPr>
          <a:xfrm>
            <a:off x="7660937" y="662038"/>
            <a:ext cx="269472" cy="269379"/>
            <a:chOff x="1122400" y="1402350"/>
            <a:chExt cx="654375" cy="654150"/>
          </a:xfrm>
        </p:grpSpPr>
        <p:sp>
          <p:nvSpPr>
            <p:cNvPr id="357" name="Google Shape;357;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32"/>
          <p:cNvGrpSpPr/>
          <p:nvPr/>
        </p:nvGrpSpPr>
        <p:grpSpPr>
          <a:xfrm>
            <a:off x="5508989" y="4200782"/>
            <a:ext cx="465719" cy="465559"/>
            <a:chOff x="1122400" y="1402350"/>
            <a:chExt cx="654375" cy="654150"/>
          </a:xfrm>
        </p:grpSpPr>
        <p:sp>
          <p:nvSpPr>
            <p:cNvPr id="369" name="Google Shape;369;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41898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513"/>
        <p:cNvGrpSpPr/>
        <p:nvPr/>
      </p:nvGrpSpPr>
      <p:grpSpPr>
        <a:xfrm>
          <a:off x="0" y="0"/>
          <a:ext cx="0" cy="0"/>
          <a:chOff x="0" y="0"/>
          <a:chExt cx="0" cy="0"/>
        </a:xfrm>
      </p:grpSpPr>
      <p:pic>
        <p:nvPicPr>
          <p:cNvPr id="9" name="Imagem 8">
            <a:extLst>
              <a:ext uri="{FF2B5EF4-FFF2-40B4-BE49-F238E27FC236}">
                <a16:creationId xmlns:a16="http://schemas.microsoft.com/office/drawing/2014/main" id="{9FD1EC95-9ABD-4BC6-A240-AB5C5465F5F5}"/>
              </a:ext>
            </a:extLst>
          </p:cNvPr>
          <p:cNvPicPr>
            <a:picLocks noChangeAspect="1"/>
          </p:cNvPicPr>
          <p:nvPr/>
        </p:nvPicPr>
        <p:blipFill>
          <a:blip r:embed="rId3"/>
          <a:stretch>
            <a:fillRect/>
          </a:stretch>
        </p:blipFill>
        <p:spPr>
          <a:xfrm>
            <a:off x="0" y="352265"/>
            <a:ext cx="3338808" cy="4791235"/>
          </a:xfrm>
          <a:prstGeom prst="rect">
            <a:avLst/>
          </a:prstGeom>
        </p:spPr>
      </p:pic>
      <p:pic>
        <p:nvPicPr>
          <p:cNvPr id="11" name="Imagem 10">
            <a:extLst>
              <a:ext uri="{FF2B5EF4-FFF2-40B4-BE49-F238E27FC236}">
                <a16:creationId xmlns:a16="http://schemas.microsoft.com/office/drawing/2014/main" id="{AEEBBC6B-2660-4491-B871-F9B410C935A0}"/>
              </a:ext>
            </a:extLst>
          </p:cNvPr>
          <p:cNvPicPr>
            <a:picLocks noChangeAspect="1"/>
          </p:cNvPicPr>
          <p:nvPr/>
        </p:nvPicPr>
        <p:blipFill>
          <a:blip r:embed="rId4"/>
          <a:stretch>
            <a:fillRect/>
          </a:stretch>
        </p:blipFill>
        <p:spPr>
          <a:xfrm>
            <a:off x="3338808" y="313622"/>
            <a:ext cx="5498652" cy="2568410"/>
          </a:xfrm>
          <a:prstGeom prst="rect">
            <a:avLst/>
          </a:prstGeom>
        </p:spPr>
      </p:pic>
      <p:sp>
        <p:nvSpPr>
          <p:cNvPr id="66" name="CaixaDeTexto 65">
            <a:extLst>
              <a:ext uri="{FF2B5EF4-FFF2-40B4-BE49-F238E27FC236}">
                <a16:creationId xmlns:a16="http://schemas.microsoft.com/office/drawing/2014/main" id="{FFA79785-4E45-4DB1-8F42-6130200D11E5}"/>
              </a:ext>
            </a:extLst>
          </p:cNvPr>
          <p:cNvSpPr txBox="1"/>
          <p:nvPr/>
        </p:nvSpPr>
        <p:spPr>
          <a:xfrm>
            <a:off x="3519194" y="2816215"/>
            <a:ext cx="5231900" cy="738664"/>
          </a:xfrm>
          <a:prstGeom prst="rect">
            <a:avLst/>
          </a:prstGeom>
          <a:noFill/>
        </p:spPr>
        <p:txBody>
          <a:bodyPr wrap="square">
            <a:spAutoFit/>
          </a:bodyPr>
          <a:lstStyle/>
          <a:p>
            <a:r>
              <a:rPr lang="en-US" dirty="0">
                <a:solidFill>
                  <a:srgbClr val="202124"/>
                </a:solidFill>
                <a:latin typeface="arial" panose="020B0604020202020204" pitchFamily="34" charset="0"/>
              </a:rPr>
              <a:t>No</a:t>
            </a:r>
            <a:r>
              <a:rPr lang="en-US" b="0" i="0" dirty="0">
                <a:solidFill>
                  <a:srgbClr val="202124"/>
                </a:solidFill>
                <a:effectLst/>
                <a:latin typeface="arial" panose="020B0604020202020204" pitchFamily="34" charset="0"/>
              </a:rPr>
              <a:t> </a:t>
            </a:r>
            <a:r>
              <a:rPr lang="en-US" b="1" i="0" dirty="0">
                <a:solidFill>
                  <a:srgbClr val="202124"/>
                </a:solidFill>
                <a:effectLst/>
                <a:latin typeface="arial" panose="020B0604020202020204" pitchFamily="34" charset="0"/>
              </a:rPr>
              <a:t>Airflow</a:t>
            </a:r>
            <a:r>
              <a:rPr lang="en-US" b="0" i="0" dirty="0">
                <a:solidFill>
                  <a:srgbClr val="202124"/>
                </a:solidFill>
                <a:effectLst/>
                <a:latin typeface="arial" panose="020B0604020202020204" pitchFamily="34" charset="0"/>
              </a:rPr>
              <a:t>, </a:t>
            </a:r>
            <a:r>
              <a:rPr lang="en-US" b="0" i="0" dirty="0" err="1">
                <a:solidFill>
                  <a:srgbClr val="202124"/>
                </a:solidFill>
                <a:effectLst/>
                <a:latin typeface="arial" panose="020B0604020202020204" pitchFamily="34" charset="0"/>
              </a:rPr>
              <a:t>uma</a:t>
            </a:r>
            <a:r>
              <a:rPr lang="en-US" b="0" i="0" dirty="0">
                <a:solidFill>
                  <a:srgbClr val="202124"/>
                </a:solidFill>
                <a:effectLst/>
                <a:latin typeface="arial" panose="020B0604020202020204" pitchFamily="34" charset="0"/>
              </a:rPr>
              <a:t> </a:t>
            </a:r>
            <a:r>
              <a:rPr lang="en-US" b="1" i="0" dirty="0">
                <a:solidFill>
                  <a:srgbClr val="202124"/>
                </a:solidFill>
                <a:effectLst/>
                <a:latin typeface="arial" panose="020B0604020202020204" pitchFamily="34" charset="0"/>
              </a:rPr>
              <a:t>DAG</a:t>
            </a:r>
            <a:r>
              <a:rPr lang="en-US" b="0" i="0" dirty="0">
                <a:solidFill>
                  <a:srgbClr val="202124"/>
                </a:solidFill>
                <a:effectLst/>
                <a:latin typeface="arial" panose="020B0604020202020204" pitchFamily="34" charset="0"/>
              </a:rPr>
              <a:t> – </a:t>
            </a:r>
            <a:r>
              <a:rPr lang="en-US" dirty="0" err="1">
                <a:solidFill>
                  <a:srgbClr val="202124"/>
                </a:solidFill>
                <a:latin typeface="arial" panose="020B0604020202020204" pitchFamily="34" charset="0"/>
              </a:rPr>
              <a:t>ou</a:t>
            </a:r>
            <a:r>
              <a:rPr lang="en-US" dirty="0">
                <a:solidFill>
                  <a:srgbClr val="202124"/>
                </a:solidFill>
                <a:latin typeface="arial" panose="020B0604020202020204" pitchFamily="34" charset="0"/>
              </a:rPr>
              <a:t> </a:t>
            </a:r>
            <a:r>
              <a:rPr lang="en-US" b="0" i="0" dirty="0">
                <a:solidFill>
                  <a:srgbClr val="202124"/>
                </a:solidFill>
                <a:effectLst/>
                <a:latin typeface="arial" panose="020B0604020202020204" pitchFamily="34" charset="0"/>
              </a:rPr>
              <a:t>Directed Acyclic Graph –</a:t>
            </a:r>
            <a:r>
              <a:rPr lang="en-US" b="1" i="0" dirty="0">
                <a:solidFill>
                  <a:srgbClr val="202124"/>
                </a:solidFill>
                <a:effectLst/>
                <a:latin typeface="arial" panose="020B0604020202020204" pitchFamily="34" charset="0"/>
              </a:rPr>
              <a:t>is</a:t>
            </a:r>
            <a:r>
              <a:rPr lang="en-US" b="0" i="0" dirty="0">
                <a:solidFill>
                  <a:srgbClr val="202124"/>
                </a:solidFill>
                <a:effectLst/>
                <a:latin typeface="arial" panose="020B0604020202020204" pitchFamily="34" charset="0"/>
              </a:rPr>
              <a:t> a collection of all the tasks you want to run, organized in a way that reflects their relationships and dependencies.</a:t>
            </a:r>
            <a:endParaRPr lang="pt-BR" dirty="0"/>
          </a:p>
        </p:txBody>
      </p:sp>
      <p:pic>
        <p:nvPicPr>
          <p:cNvPr id="67" name="Picture 2">
            <a:extLst>
              <a:ext uri="{FF2B5EF4-FFF2-40B4-BE49-F238E27FC236}">
                <a16:creationId xmlns:a16="http://schemas.microsoft.com/office/drawing/2014/main" id="{E9DE5D9A-A4A6-4F10-8953-B2CA66D7A9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11634" y="3621118"/>
            <a:ext cx="4952999" cy="128019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1801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821"/>
        <p:cNvGrpSpPr/>
        <p:nvPr/>
      </p:nvGrpSpPr>
      <p:grpSpPr>
        <a:xfrm>
          <a:off x="0" y="0"/>
          <a:ext cx="0" cy="0"/>
          <a:chOff x="0" y="0"/>
          <a:chExt cx="0" cy="0"/>
        </a:xfrm>
      </p:grpSpPr>
      <p:sp>
        <p:nvSpPr>
          <p:cNvPr id="824" name="Google Shape;824;p43"/>
          <p:cNvSpPr txBox="1">
            <a:spLocks noGrp="1"/>
          </p:cNvSpPr>
          <p:nvPr>
            <p:ph type="subTitle" idx="1"/>
          </p:nvPr>
        </p:nvSpPr>
        <p:spPr>
          <a:xfrm>
            <a:off x="3101419" y="2175449"/>
            <a:ext cx="5545227" cy="262392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pt-BR" dirty="0"/>
              <a:t>Sou de Sorocaba /SP (interior de SP)</a:t>
            </a:r>
          </a:p>
          <a:p>
            <a:pPr marL="285750" lvl="0" indent="-285750" algn="l" rtl="0">
              <a:spcBef>
                <a:spcPts val="0"/>
              </a:spcBef>
              <a:spcAft>
                <a:spcPts val="0"/>
              </a:spcAft>
              <a:buFont typeface="Arial" panose="020B0604020202020204" pitchFamily="34" charset="0"/>
              <a:buChar char="•"/>
            </a:pPr>
            <a:r>
              <a:rPr lang="pt-BR" dirty="0"/>
              <a:t>Analista e Engenheiro de dados a mais de 4 anos.</a:t>
            </a:r>
          </a:p>
          <a:p>
            <a:pPr marL="285750" lvl="0" indent="-285750" algn="l" rtl="0">
              <a:spcBef>
                <a:spcPts val="0"/>
              </a:spcBef>
              <a:spcAft>
                <a:spcPts val="0"/>
              </a:spcAft>
              <a:buFont typeface="Arial" panose="020B0604020202020204" pitchFamily="34" charset="0"/>
              <a:buChar char="•"/>
            </a:pPr>
            <a:r>
              <a:rPr lang="pt-BR" dirty="0"/>
              <a:t>Atualmente trabalho na </a:t>
            </a:r>
            <a:r>
              <a:rPr lang="pt-BR" dirty="0" err="1"/>
              <a:t>Wex</a:t>
            </a:r>
            <a:r>
              <a:rPr lang="pt-BR" dirty="0"/>
              <a:t> Inc.</a:t>
            </a:r>
          </a:p>
          <a:p>
            <a:pPr marL="285750" lvl="0" indent="-285750" algn="l" rtl="0">
              <a:spcBef>
                <a:spcPts val="0"/>
              </a:spcBef>
              <a:spcAft>
                <a:spcPts val="0"/>
              </a:spcAft>
              <a:buFont typeface="Arial" panose="020B0604020202020204" pitchFamily="34" charset="0"/>
              <a:buChar char="•"/>
            </a:pPr>
            <a:r>
              <a:rPr lang="pt-BR" dirty="0"/>
              <a:t>Sou Tecnólogo em fabricação mecânica, Técnico em Mecatrônica e estudante em engenharia da computação.</a:t>
            </a:r>
          </a:p>
          <a:p>
            <a:pPr marL="285750" lvl="0" indent="-285750" algn="l" rtl="0">
              <a:spcBef>
                <a:spcPts val="0"/>
              </a:spcBef>
              <a:spcAft>
                <a:spcPts val="0"/>
              </a:spcAft>
              <a:buFont typeface="Arial" panose="020B0604020202020204" pitchFamily="34" charset="0"/>
              <a:buChar char="•"/>
            </a:pPr>
            <a:r>
              <a:rPr lang="pt-BR" dirty="0"/>
              <a:t>Pai de um pet, fanático por esporte a motor e por esporte em geral.</a:t>
            </a:r>
          </a:p>
          <a:p>
            <a:pPr marL="0" lvl="0" indent="0" algn="l" rtl="0">
              <a:spcBef>
                <a:spcPts val="0"/>
              </a:spcBef>
              <a:spcAft>
                <a:spcPts val="0"/>
              </a:spcAft>
            </a:pPr>
            <a:endParaRPr dirty="0"/>
          </a:p>
          <a:p>
            <a:pPr marL="0" lvl="0" indent="0" algn="ctr" rtl="0">
              <a:spcBef>
                <a:spcPts val="0"/>
              </a:spcBef>
              <a:spcAft>
                <a:spcPts val="0"/>
              </a:spcAft>
              <a:buNone/>
            </a:pPr>
            <a:endParaRPr dirty="0"/>
          </a:p>
        </p:txBody>
      </p:sp>
      <p:sp>
        <p:nvSpPr>
          <p:cNvPr id="825" name="Google Shape;825;p43"/>
          <p:cNvSpPr txBox="1">
            <a:spLocks noGrp="1"/>
          </p:cNvSpPr>
          <p:nvPr>
            <p:ph type="title"/>
          </p:nvPr>
        </p:nvSpPr>
        <p:spPr>
          <a:xfrm>
            <a:off x="4021800" y="380996"/>
            <a:ext cx="3924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Oi, eu sou o Lucas!</a:t>
            </a:r>
            <a:endParaRPr dirty="0"/>
          </a:p>
        </p:txBody>
      </p:sp>
      <p:grpSp>
        <p:nvGrpSpPr>
          <p:cNvPr id="826" name="Google Shape;826;p43"/>
          <p:cNvGrpSpPr/>
          <p:nvPr/>
        </p:nvGrpSpPr>
        <p:grpSpPr>
          <a:xfrm>
            <a:off x="8091647" y="380996"/>
            <a:ext cx="557855" cy="557663"/>
            <a:chOff x="1122400" y="1402350"/>
            <a:chExt cx="654375" cy="654150"/>
          </a:xfrm>
        </p:grpSpPr>
        <p:sp>
          <p:nvSpPr>
            <p:cNvPr id="827" name="Google Shape;827;p43"/>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3"/>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3"/>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3"/>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Agrupar 3">
            <a:extLst>
              <a:ext uri="{FF2B5EF4-FFF2-40B4-BE49-F238E27FC236}">
                <a16:creationId xmlns:a16="http://schemas.microsoft.com/office/drawing/2014/main" id="{E774ECD5-75BC-4889-83C2-4546632F913F}"/>
              </a:ext>
            </a:extLst>
          </p:cNvPr>
          <p:cNvGrpSpPr/>
          <p:nvPr/>
        </p:nvGrpSpPr>
        <p:grpSpPr>
          <a:xfrm>
            <a:off x="1380390" y="145809"/>
            <a:ext cx="2065942" cy="2071644"/>
            <a:chOff x="532700" y="898875"/>
            <a:chExt cx="3488884" cy="3498514"/>
          </a:xfrm>
        </p:grpSpPr>
        <p:sp>
          <p:nvSpPr>
            <p:cNvPr id="823" name="Google Shape;823;p43"/>
            <p:cNvSpPr/>
            <p:nvPr/>
          </p:nvSpPr>
          <p:spPr>
            <a:xfrm>
              <a:off x="532700" y="898875"/>
              <a:ext cx="3488884" cy="3498514"/>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m 2" descr="Homem de camisa azul sorrindo&#10;&#10;Descrição gerada automaticamente">
              <a:extLst>
                <a:ext uri="{FF2B5EF4-FFF2-40B4-BE49-F238E27FC236}">
                  <a16:creationId xmlns:a16="http://schemas.microsoft.com/office/drawing/2014/main" id="{1AEF90B4-819A-4C07-B6BE-A03634D07C60}"/>
                </a:ext>
              </a:extLst>
            </p:cNvPr>
            <p:cNvPicPr>
              <a:picLocks noChangeAspect="1"/>
            </p:cNvPicPr>
            <p:nvPr/>
          </p:nvPicPr>
          <p:blipFill>
            <a:blip r:embed="rId3"/>
            <a:stretch>
              <a:fillRect/>
            </a:stretch>
          </p:blipFill>
          <p:spPr>
            <a:xfrm>
              <a:off x="777482" y="1129840"/>
              <a:ext cx="2999321" cy="3034886"/>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pic>
        <p:nvPicPr>
          <p:cNvPr id="1026" name="Picture 2">
            <a:extLst>
              <a:ext uri="{FF2B5EF4-FFF2-40B4-BE49-F238E27FC236}">
                <a16:creationId xmlns:a16="http://schemas.microsoft.com/office/drawing/2014/main" id="{A99C29D1-FB25-4B2C-9BB7-2E27676574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7" y="2571750"/>
            <a:ext cx="745597" cy="745597"/>
          </a:xfrm>
          <a:prstGeom prst="rect">
            <a:avLst/>
          </a:prstGeom>
          <a:noFill/>
          <a:extLst>
            <a:ext uri="{909E8E84-426E-40DD-AFC4-6F175D3DCCD1}">
              <a14:hiddenFill xmlns:a14="http://schemas.microsoft.com/office/drawing/2010/main">
                <a:solidFill>
                  <a:srgbClr val="FFFFFF"/>
                </a:solidFill>
              </a14:hiddenFill>
            </a:ext>
          </a:extLst>
        </p:spPr>
      </p:pic>
      <p:sp>
        <p:nvSpPr>
          <p:cNvPr id="41" name="CaixaDeTexto 40">
            <a:extLst>
              <a:ext uri="{FF2B5EF4-FFF2-40B4-BE49-F238E27FC236}">
                <a16:creationId xmlns:a16="http://schemas.microsoft.com/office/drawing/2014/main" id="{E1F11B9F-BD8C-4BCF-B3F5-F1E0BA4AD11D}"/>
              </a:ext>
            </a:extLst>
          </p:cNvPr>
          <p:cNvSpPr txBox="1"/>
          <p:nvPr/>
        </p:nvSpPr>
        <p:spPr>
          <a:xfrm>
            <a:off x="852284" y="2944548"/>
            <a:ext cx="1313411" cy="253916"/>
          </a:xfrm>
          <a:prstGeom prst="rect">
            <a:avLst/>
          </a:prstGeom>
          <a:noFill/>
        </p:spPr>
        <p:txBody>
          <a:bodyPr wrap="square">
            <a:spAutoFit/>
          </a:bodyPr>
          <a:lstStyle/>
          <a:p>
            <a:r>
              <a:rPr lang="pt-BR" sz="1000" dirty="0">
                <a:solidFill>
                  <a:schemeClr val="tx2"/>
                </a:solidFill>
              </a:rPr>
              <a:t>Lucas Barbosa</a:t>
            </a:r>
          </a:p>
        </p:txBody>
      </p:sp>
      <p:pic>
        <p:nvPicPr>
          <p:cNvPr id="1030" name="Picture 6" descr="LinkedIn - Reclame Aqui">
            <a:extLst>
              <a:ext uri="{FF2B5EF4-FFF2-40B4-BE49-F238E27FC236}">
                <a16:creationId xmlns:a16="http://schemas.microsoft.com/office/drawing/2014/main" id="{93295F32-504C-49D1-883C-115C353D88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7762" y="3541761"/>
            <a:ext cx="543445" cy="543445"/>
          </a:xfrm>
          <a:prstGeom prst="rect">
            <a:avLst/>
          </a:prstGeom>
          <a:noFill/>
          <a:extLst>
            <a:ext uri="{909E8E84-426E-40DD-AFC4-6F175D3DCCD1}">
              <a14:hiddenFill xmlns:a14="http://schemas.microsoft.com/office/drawing/2010/main">
                <a:solidFill>
                  <a:srgbClr val="FFFFFF"/>
                </a:solidFill>
              </a14:hiddenFill>
            </a:ext>
          </a:extLst>
        </p:spPr>
      </p:pic>
      <p:sp>
        <p:nvSpPr>
          <p:cNvPr id="44" name="CaixaDeTexto 43">
            <a:extLst>
              <a:ext uri="{FF2B5EF4-FFF2-40B4-BE49-F238E27FC236}">
                <a16:creationId xmlns:a16="http://schemas.microsoft.com/office/drawing/2014/main" id="{97965EA7-FD7F-44EB-91E9-5B95F3FDD2CF}"/>
              </a:ext>
            </a:extLst>
          </p:cNvPr>
          <p:cNvSpPr txBox="1"/>
          <p:nvPr/>
        </p:nvSpPr>
        <p:spPr>
          <a:xfrm>
            <a:off x="852284" y="3686525"/>
            <a:ext cx="1523777" cy="246221"/>
          </a:xfrm>
          <a:prstGeom prst="rect">
            <a:avLst/>
          </a:prstGeom>
          <a:noFill/>
        </p:spPr>
        <p:txBody>
          <a:bodyPr wrap="square">
            <a:spAutoFit/>
          </a:bodyPr>
          <a:lstStyle/>
          <a:p>
            <a:r>
              <a:rPr lang="pt-BR" sz="1000" dirty="0" err="1">
                <a:solidFill>
                  <a:schemeClr val="tx2"/>
                </a:solidFill>
              </a:rPr>
              <a:t>lucas</a:t>
            </a:r>
            <a:r>
              <a:rPr lang="pt-BR" sz="1000" dirty="0">
                <a:solidFill>
                  <a:schemeClr val="tx2"/>
                </a:solidFill>
              </a:rPr>
              <a:t>-ramos-</a:t>
            </a:r>
            <a:r>
              <a:rPr lang="pt-BR" sz="1000" dirty="0" err="1">
                <a:solidFill>
                  <a:schemeClr val="tx2"/>
                </a:solidFill>
              </a:rPr>
              <a:t>barbosa</a:t>
            </a:r>
            <a:r>
              <a:rPr lang="pt-BR" sz="1000" dirty="0">
                <a:solidFill>
                  <a:schemeClr val="tx2"/>
                </a:solidFill>
              </a:rPr>
              <a:t>/</a:t>
            </a:r>
          </a:p>
        </p:txBody>
      </p:sp>
      <p:grpSp>
        <p:nvGrpSpPr>
          <p:cNvPr id="12" name="Agrupar 11">
            <a:extLst>
              <a:ext uri="{FF2B5EF4-FFF2-40B4-BE49-F238E27FC236}">
                <a16:creationId xmlns:a16="http://schemas.microsoft.com/office/drawing/2014/main" id="{B30DC034-6248-4747-93BA-228552F1FB7C}"/>
              </a:ext>
            </a:extLst>
          </p:cNvPr>
          <p:cNvGrpSpPr/>
          <p:nvPr/>
        </p:nvGrpSpPr>
        <p:grpSpPr>
          <a:xfrm>
            <a:off x="-170939" y="4282969"/>
            <a:ext cx="1315237" cy="739821"/>
            <a:chOff x="3769294" y="3637222"/>
            <a:chExt cx="1315237" cy="739821"/>
          </a:xfrm>
        </p:grpSpPr>
        <p:sp>
          <p:nvSpPr>
            <p:cNvPr id="11" name="Elipse 10">
              <a:extLst>
                <a:ext uri="{FF2B5EF4-FFF2-40B4-BE49-F238E27FC236}">
                  <a16:creationId xmlns:a16="http://schemas.microsoft.com/office/drawing/2014/main" id="{24A912E7-902F-4C9B-A38C-C1C6D5315179}"/>
                </a:ext>
              </a:extLst>
            </p:cNvPr>
            <p:cNvSpPr/>
            <p:nvPr/>
          </p:nvSpPr>
          <p:spPr>
            <a:xfrm>
              <a:off x="4091512" y="3659790"/>
              <a:ext cx="697564" cy="70974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032" name="Picture 8" descr="Logo GitHub: valor, histria, png, vector">
              <a:extLst>
                <a:ext uri="{FF2B5EF4-FFF2-40B4-BE49-F238E27FC236}">
                  <a16:creationId xmlns:a16="http://schemas.microsoft.com/office/drawing/2014/main" id="{5275360A-051A-4B9C-91EB-6F83D8BD1CA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69294" y="3637222"/>
              <a:ext cx="1315237" cy="739821"/>
            </a:xfrm>
            <a:prstGeom prst="rect">
              <a:avLst/>
            </a:prstGeom>
            <a:noFill/>
            <a:extLst>
              <a:ext uri="{909E8E84-426E-40DD-AFC4-6F175D3DCCD1}">
                <a14:hiddenFill xmlns:a14="http://schemas.microsoft.com/office/drawing/2010/main">
                  <a:solidFill>
                    <a:srgbClr val="FFFFFF"/>
                  </a:solidFill>
                </a14:hiddenFill>
              </a:ext>
            </a:extLst>
          </p:spPr>
        </p:pic>
      </p:grpSp>
      <p:sp>
        <p:nvSpPr>
          <p:cNvPr id="50" name="CaixaDeTexto 49">
            <a:extLst>
              <a:ext uri="{FF2B5EF4-FFF2-40B4-BE49-F238E27FC236}">
                <a16:creationId xmlns:a16="http://schemas.microsoft.com/office/drawing/2014/main" id="{3DD2BBA3-2783-4361-ABF2-A30087B4CC82}"/>
              </a:ext>
            </a:extLst>
          </p:cNvPr>
          <p:cNvSpPr txBox="1"/>
          <p:nvPr/>
        </p:nvSpPr>
        <p:spPr>
          <a:xfrm>
            <a:off x="931725" y="4553148"/>
            <a:ext cx="1444336" cy="246221"/>
          </a:xfrm>
          <a:prstGeom prst="rect">
            <a:avLst/>
          </a:prstGeom>
          <a:noFill/>
        </p:spPr>
        <p:txBody>
          <a:bodyPr wrap="square">
            <a:spAutoFit/>
          </a:bodyPr>
          <a:lstStyle/>
          <a:p>
            <a:r>
              <a:rPr lang="pt-BR" sz="1000" dirty="0" err="1">
                <a:solidFill>
                  <a:schemeClr val="tx2"/>
                </a:solidFill>
              </a:rPr>
              <a:t>LucasRbarbosa</a:t>
            </a:r>
            <a:endParaRPr lang="pt-BR" sz="1000" dirty="0">
              <a:solidFill>
                <a:schemeClr val="tx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24">
                                            <p:txEl>
                                              <p:pRg st="0" end="0"/>
                                            </p:txEl>
                                          </p:spTgt>
                                        </p:tgtEl>
                                        <p:attrNameLst>
                                          <p:attrName>style.visibility</p:attrName>
                                        </p:attrNameLst>
                                      </p:cBhvr>
                                      <p:to>
                                        <p:strVal val="visible"/>
                                      </p:to>
                                    </p:set>
                                    <p:animEffect transition="in" filter="fade">
                                      <p:cBhvr>
                                        <p:cTn id="7" dur="500"/>
                                        <p:tgtEl>
                                          <p:spTgt spid="82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24">
                                            <p:txEl>
                                              <p:pRg st="1" end="1"/>
                                            </p:txEl>
                                          </p:spTgt>
                                        </p:tgtEl>
                                        <p:attrNameLst>
                                          <p:attrName>style.visibility</p:attrName>
                                        </p:attrNameLst>
                                      </p:cBhvr>
                                      <p:to>
                                        <p:strVal val="visible"/>
                                      </p:to>
                                    </p:set>
                                    <p:animEffect transition="in" filter="fade">
                                      <p:cBhvr>
                                        <p:cTn id="12" dur="500"/>
                                        <p:tgtEl>
                                          <p:spTgt spid="82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24">
                                            <p:txEl>
                                              <p:pRg st="2" end="2"/>
                                            </p:txEl>
                                          </p:spTgt>
                                        </p:tgtEl>
                                        <p:attrNameLst>
                                          <p:attrName>style.visibility</p:attrName>
                                        </p:attrNameLst>
                                      </p:cBhvr>
                                      <p:to>
                                        <p:strVal val="visible"/>
                                      </p:to>
                                    </p:set>
                                    <p:animEffect transition="in" filter="fade">
                                      <p:cBhvr>
                                        <p:cTn id="17" dur="500"/>
                                        <p:tgtEl>
                                          <p:spTgt spid="82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24">
                                            <p:txEl>
                                              <p:pRg st="3" end="3"/>
                                            </p:txEl>
                                          </p:spTgt>
                                        </p:tgtEl>
                                        <p:attrNameLst>
                                          <p:attrName>style.visibility</p:attrName>
                                        </p:attrNameLst>
                                      </p:cBhvr>
                                      <p:to>
                                        <p:strVal val="visible"/>
                                      </p:to>
                                    </p:set>
                                    <p:animEffect transition="in" filter="fade">
                                      <p:cBhvr>
                                        <p:cTn id="22" dur="500"/>
                                        <p:tgtEl>
                                          <p:spTgt spid="82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24">
                                            <p:txEl>
                                              <p:pRg st="4" end="4"/>
                                            </p:txEl>
                                          </p:spTgt>
                                        </p:tgtEl>
                                        <p:attrNameLst>
                                          <p:attrName>style.visibility</p:attrName>
                                        </p:attrNameLst>
                                      </p:cBhvr>
                                      <p:to>
                                        <p:strVal val="visible"/>
                                      </p:to>
                                    </p:set>
                                    <p:animEffect transition="in" filter="fade">
                                      <p:cBhvr>
                                        <p:cTn id="27" dur="500"/>
                                        <p:tgtEl>
                                          <p:spTgt spid="82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513"/>
        <p:cNvGrpSpPr/>
        <p:nvPr/>
      </p:nvGrpSpPr>
      <p:grpSpPr>
        <a:xfrm>
          <a:off x="0" y="0"/>
          <a:ext cx="0" cy="0"/>
          <a:chOff x="0" y="0"/>
          <a:chExt cx="0" cy="0"/>
        </a:xfrm>
      </p:grpSpPr>
      <p:sp>
        <p:nvSpPr>
          <p:cNvPr id="514" name="Google Shape;514;p35"/>
          <p:cNvSpPr txBox="1">
            <a:spLocks noGrp="1"/>
          </p:cNvSpPr>
          <p:nvPr>
            <p:ph type="title" idx="2"/>
          </p:nvPr>
        </p:nvSpPr>
        <p:spPr>
          <a:xfrm>
            <a:off x="709603" y="1442232"/>
            <a:ext cx="4376922"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t-BR" dirty="0">
                <a:latin typeface="Courier New" panose="02070309020205020404" pitchFamily="49" charset="0"/>
                <a:cs typeface="Courier New" panose="02070309020205020404" pitchFamily="49" charset="0"/>
              </a:rPr>
              <a:t># Dúvidas?</a:t>
            </a:r>
            <a:endParaRPr dirty="0">
              <a:latin typeface="Courier New" panose="02070309020205020404" pitchFamily="49" charset="0"/>
              <a:cs typeface="Courier New" panose="02070309020205020404" pitchFamily="49" charset="0"/>
            </a:endParaRPr>
          </a:p>
        </p:txBody>
      </p:sp>
      <p:sp>
        <p:nvSpPr>
          <p:cNvPr id="515" name="Google Shape;515;p35"/>
          <p:cNvSpPr/>
          <p:nvPr/>
        </p:nvSpPr>
        <p:spPr>
          <a:xfrm>
            <a:off x="5281900" y="-225600"/>
            <a:ext cx="5298600" cy="5298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txBox="1">
            <a:spLocks noGrp="1"/>
          </p:cNvSpPr>
          <p:nvPr>
            <p:ph type="title"/>
          </p:nvPr>
        </p:nvSpPr>
        <p:spPr>
          <a:xfrm>
            <a:off x="647050" y="2137338"/>
            <a:ext cx="5010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1800" b="1" dirty="0" err="1">
                <a:solidFill>
                  <a:srgbClr val="0070C0"/>
                </a:solidFill>
                <a:latin typeface="Courier New" panose="02070309020205020404" pitchFamily="49" charset="0"/>
                <a:cs typeface="Courier New" panose="02070309020205020404" pitchFamily="49" charset="0"/>
              </a:rPr>
              <a:t>from</a:t>
            </a:r>
            <a:r>
              <a:rPr lang="pt-BR" sz="1800" b="1" dirty="0">
                <a:solidFill>
                  <a:srgbClr val="0070C0"/>
                </a:solidFill>
                <a:latin typeface="Courier New" panose="02070309020205020404" pitchFamily="49" charset="0"/>
                <a:cs typeface="Courier New" panose="02070309020205020404" pitchFamily="49" charset="0"/>
              </a:rPr>
              <a:t> </a:t>
            </a:r>
            <a:r>
              <a:rPr lang="pt-BR" sz="1800" dirty="0">
                <a:solidFill>
                  <a:srgbClr val="0070C0"/>
                </a:solidFill>
                <a:latin typeface="Courier New" panose="02070309020205020404" pitchFamily="49" charset="0"/>
                <a:cs typeface="Courier New" panose="02070309020205020404" pitchFamily="49" charset="0"/>
              </a:rPr>
              <a:t>publico</a:t>
            </a:r>
            <a:r>
              <a:rPr lang="pt-BR" sz="1800" b="1" dirty="0">
                <a:solidFill>
                  <a:srgbClr val="0070C0"/>
                </a:solidFill>
                <a:latin typeface="Courier New" panose="02070309020205020404" pitchFamily="49" charset="0"/>
                <a:cs typeface="Courier New" panose="02070309020205020404" pitchFamily="49" charset="0"/>
              </a:rPr>
              <a:t> </a:t>
            </a:r>
            <a:r>
              <a:rPr lang="pt-BR" sz="1800" b="1" dirty="0" err="1">
                <a:solidFill>
                  <a:srgbClr val="0070C0"/>
                </a:solidFill>
                <a:latin typeface="Courier New" panose="02070309020205020404" pitchFamily="49" charset="0"/>
                <a:cs typeface="Courier New" panose="02070309020205020404" pitchFamily="49" charset="0"/>
              </a:rPr>
              <a:t>import</a:t>
            </a:r>
            <a:r>
              <a:rPr lang="pt-BR" sz="1800" dirty="0">
                <a:solidFill>
                  <a:schemeClr val="tx1"/>
                </a:solidFill>
                <a:latin typeface="Courier New" panose="02070309020205020404" pitchFamily="49" charset="0"/>
                <a:cs typeface="Courier New" panose="02070309020205020404" pitchFamily="49" charset="0"/>
              </a:rPr>
              <a:t> </a:t>
            </a:r>
            <a:r>
              <a:rPr lang="pt-BR" sz="1800" dirty="0">
                <a:solidFill>
                  <a:srgbClr val="0070C0"/>
                </a:solidFill>
                <a:latin typeface="Courier New" panose="02070309020205020404" pitchFamily="49" charset="0"/>
                <a:cs typeface="Courier New" panose="02070309020205020404" pitchFamily="49" charset="0"/>
              </a:rPr>
              <a:t>perguntas</a:t>
            </a:r>
            <a:endParaRPr sz="1800" dirty="0">
              <a:solidFill>
                <a:srgbClr val="0070C0"/>
              </a:solidFill>
              <a:latin typeface="Courier New" panose="02070309020205020404" pitchFamily="49" charset="0"/>
              <a:cs typeface="Courier New" panose="02070309020205020404" pitchFamily="49" charset="0"/>
            </a:endParaRPr>
          </a:p>
        </p:txBody>
      </p:sp>
      <p:grpSp>
        <p:nvGrpSpPr>
          <p:cNvPr id="518" name="Google Shape;518;p35"/>
          <p:cNvGrpSpPr/>
          <p:nvPr/>
        </p:nvGrpSpPr>
        <p:grpSpPr>
          <a:xfrm>
            <a:off x="826537" y="3924675"/>
            <a:ext cx="269472" cy="269379"/>
            <a:chOff x="1122400" y="1402350"/>
            <a:chExt cx="654375" cy="654150"/>
          </a:xfrm>
        </p:grpSpPr>
        <p:sp>
          <p:nvSpPr>
            <p:cNvPr id="519" name="Google Shape;519;p35"/>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5"/>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5"/>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5"/>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5"/>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5"/>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5"/>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5"/>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35"/>
          <p:cNvGrpSpPr/>
          <p:nvPr/>
        </p:nvGrpSpPr>
        <p:grpSpPr>
          <a:xfrm>
            <a:off x="4077337" y="838600"/>
            <a:ext cx="269472" cy="269379"/>
            <a:chOff x="1122400" y="1402350"/>
            <a:chExt cx="654375" cy="654150"/>
          </a:xfrm>
        </p:grpSpPr>
        <p:sp>
          <p:nvSpPr>
            <p:cNvPr id="531" name="Google Shape;531;p35"/>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5"/>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5"/>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5"/>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5"/>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5"/>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5"/>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5"/>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5"/>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5"/>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5"/>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rgbClr val="3BC4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35"/>
          <p:cNvGrpSpPr/>
          <p:nvPr/>
        </p:nvGrpSpPr>
        <p:grpSpPr>
          <a:xfrm>
            <a:off x="170712" y="182999"/>
            <a:ext cx="925286" cy="924968"/>
            <a:chOff x="1122400" y="1402350"/>
            <a:chExt cx="654375" cy="654150"/>
          </a:xfrm>
        </p:grpSpPr>
        <p:sp>
          <p:nvSpPr>
            <p:cNvPr id="543" name="Google Shape;543;p35"/>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5"/>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5"/>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5"/>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5"/>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5"/>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5"/>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5"/>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5"/>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5"/>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5"/>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5"/>
          <p:cNvGrpSpPr/>
          <p:nvPr/>
        </p:nvGrpSpPr>
        <p:grpSpPr>
          <a:xfrm>
            <a:off x="6097946" y="3924667"/>
            <a:ext cx="694685" cy="694446"/>
            <a:chOff x="1122400" y="1402350"/>
            <a:chExt cx="654375" cy="654150"/>
          </a:xfrm>
        </p:grpSpPr>
        <p:sp>
          <p:nvSpPr>
            <p:cNvPr id="556" name="Google Shape;556;p35"/>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5"/>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5"/>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5"/>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5"/>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5"/>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5"/>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5"/>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5"/>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5"/>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5"/>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75"/>
        <p:cNvGrpSpPr/>
        <p:nvPr/>
      </p:nvGrpSpPr>
      <p:grpSpPr>
        <a:xfrm>
          <a:off x="0" y="0"/>
          <a:ext cx="0" cy="0"/>
          <a:chOff x="0" y="0"/>
          <a:chExt cx="0" cy="0"/>
        </a:xfrm>
      </p:grpSpPr>
      <p:sp>
        <p:nvSpPr>
          <p:cNvPr id="276" name="Google Shape;276;p31"/>
          <p:cNvSpPr txBox="1">
            <a:spLocks noGrp="1"/>
          </p:cNvSpPr>
          <p:nvPr>
            <p:ph type="title"/>
          </p:nvPr>
        </p:nvSpPr>
        <p:spPr>
          <a:xfrm>
            <a:off x="779675" y="457200"/>
            <a:ext cx="760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Tópicos</a:t>
            </a:r>
            <a:endParaRPr dirty="0"/>
          </a:p>
        </p:txBody>
      </p:sp>
      <p:grpSp>
        <p:nvGrpSpPr>
          <p:cNvPr id="278" name="Google Shape;278;p31"/>
          <p:cNvGrpSpPr/>
          <p:nvPr/>
        </p:nvGrpSpPr>
        <p:grpSpPr>
          <a:xfrm>
            <a:off x="8116712" y="322500"/>
            <a:ext cx="269472" cy="269379"/>
            <a:chOff x="1122400" y="1402350"/>
            <a:chExt cx="654375" cy="654150"/>
          </a:xfrm>
        </p:grpSpPr>
        <p:sp>
          <p:nvSpPr>
            <p:cNvPr id="279" name="Google Shape;279;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1"/>
          <p:cNvGrpSpPr/>
          <p:nvPr/>
        </p:nvGrpSpPr>
        <p:grpSpPr>
          <a:xfrm>
            <a:off x="658014" y="322506"/>
            <a:ext cx="464803" cy="464577"/>
            <a:chOff x="1122400" y="1402350"/>
            <a:chExt cx="654375" cy="654150"/>
          </a:xfrm>
        </p:grpSpPr>
        <p:sp>
          <p:nvSpPr>
            <p:cNvPr id="315" name="Google Shape;315;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631;p37">
            <a:extLst>
              <a:ext uri="{FF2B5EF4-FFF2-40B4-BE49-F238E27FC236}">
                <a16:creationId xmlns:a16="http://schemas.microsoft.com/office/drawing/2014/main" id="{B7E85EDE-4D66-470E-8207-9CDEECA76D3E}"/>
              </a:ext>
            </a:extLst>
          </p:cNvPr>
          <p:cNvSpPr txBox="1">
            <a:spLocks/>
          </p:cNvSpPr>
          <p:nvPr/>
        </p:nvSpPr>
        <p:spPr>
          <a:xfrm>
            <a:off x="834350" y="3077200"/>
            <a:ext cx="23607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BR" sz="1800" dirty="0">
                <a:solidFill>
                  <a:schemeClr val="accent2"/>
                </a:solidFill>
                <a:latin typeface="Roboto" panose="02000000000000000000" pitchFamily="2" charset="0"/>
                <a:ea typeface="Roboto" panose="02000000000000000000" pitchFamily="2" charset="0"/>
              </a:rPr>
              <a:t>Comentar um pouco sobre pipelines</a:t>
            </a:r>
          </a:p>
          <a:p>
            <a:pPr algn="ctr"/>
            <a:endParaRPr lang="pt-BR" dirty="0"/>
          </a:p>
        </p:txBody>
      </p:sp>
      <p:sp>
        <p:nvSpPr>
          <p:cNvPr id="56" name="Google Shape;636;p37">
            <a:extLst>
              <a:ext uri="{FF2B5EF4-FFF2-40B4-BE49-F238E27FC236}">
                <a16:creationId xmlns:a16="http://schemas.microsoft.com/office/drawing/2014/main" id="{DE305CCE-88D2-4AF3-AD73-0D08AAF5BEAD}"/>
              </a:ext>
            </a:extLst>
          </p:cNvPr>
          <p:cNvSpPr/>
          <p:nvPr/>
        </p:nvSpPr>
        <p:spPr>
          <a:xfrm>
            <a:off x="1495100" y="1697525"/>
            <a:ext cx="1039200" cy="103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pt-BR" sz="3200" b="1" dirty="0">
                <a:solidFill>
                  <a:srgbClr val="002060"/>
                </a:solidFill>
              </a:rPr>
              <a:t>1</a:t>
            </a:r>
            <a:endParaRPr sz="3200" b="1" dirty="0">
              <a:solidFill>
                <a:srgbClr val="002060"/>
              </a:solidFill>
            </a:endParaRPr>
          </a:p>
        </p:txBody>
      </p:sp>
      <p:sp>
        <p:nvSpPr>
          <p:cNvPr id="57" name="Google Shape;631;p37">
            <a:extLst>
              <a:ext uri="{FF2B5EF4-FFF2-40B4-BE49-F238E27FC236}">
                <a16:creationId xmlns:a16="http://schemas.microsoft.com/office/drawing/2014/main" id="{81C6B879-929E-4ADE-85AB-FD3B5F1E82E6}"/>
              </a:ext>
            </a:extLst>
          </p:cNvPr>
          <p:cNvSpPr txBox="1">
            <a:spLocks/>
          </p:cNvSpPr>
          <p:nvPr/>
        </p:nvSpPr>
        <p:spPr>
          <a:xfrm>
            <a:off x="3588252" y="3077200"/>
            <a:ext cx="23607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BR" sz="1800" dirty="0">
                <a:solidFill>
                  <a:schemeClr val="accent2"/>
                </a:solidFill>
                <a:latin typeface="Roboto" panose="02000000000000000000" pitchFamily="2" charset="0"/>
                <a:ea typeface="Roboto" panose="02000000000000000000" pitchFamily="2" charset="0"/>
              </a:rPr>
              <a:t>Do porque da seleção de Python</a:t>
            </a:r>
          </a:p>
          <a:p>
            <a:pPr algn="ctr"/>
            <a:endParaRPr lang="pt-BR" dirty="0"/>
          </a:p>
        </p:txBody>
      </p:sp>
      <p:sp>
        <p:nvSpPr>
          <p:cNvPr id="58" name="Google Shape;636;p37">
            <a:extLst>
              <a:ext uri="{FF2B5EF4-FFF2-40B4-BE49-F238E27FC236}">
                <a16:creationId xmlns:a16="http://schemas.microsoft.com/office/drawing/2014/main" id="{5527F3ED-ED73-4F44-921E-83EE130D062B}"/>
              </a:ext>
            </a:extLst>
          </p:cNvPr>
          <p:cNvSpPr/>
          <p:nvPr/>
        </p:nvSpPr>
        <p:spPr>
          <a:xfrm>
            <a:off x="4249002" y="1697525"/>
            <a:ext cx="1039200" cy="103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pt-BR" sz="3200" b="1" dirty="0">
                <a:solidFill>
                  <a:srgbClr val="002060"/>
                </a:solidFill>
              </a:rPr>
              <a:t>2</a:t>
            </a:r>
            <a:endParaRPr sz="3200" b="1" dirty="0">
              <a:solidFill>
                <a:srgbClr val="002060"/>
              </a:solidFill>
            </a:endParaRPr>
          </a:p>
        </p:txBody>
      </p:sp>
      <p:sp>
        <p:nvSpPr>
          <p:cNvPr id="59" name="Google Shape;631;p37">
            <a:extLst>
              <a:ext uri="{FF2B5EF4-FFF2-40B4-BE49-F238E27FC236}">
                <a16:creationId xmlns:a16="http://schemas.microsoft.com/office/drawing/2014/main" id="{3B19B16E-831D-4BC4-A9A6-26C82889C352}"/>
              </a:ext>
            </a:extLst>
          </p:cNvPr>
          <p:cNvSpPr txBox="1">
            <a:spLocks/>
          </p:cNvSpPr>
          <p:nvPr/>
        </p:nvSpPr>
        <p:spPr>
          <a:xfrm>
            <a:off x="6200406" y="3077200"/>
            <a:ext cx="23607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BR" sz="1800" dirty="0">
                <a:solidFill>
                  <a:schemeClr val="accent2"/>
                </a:solidFill>
                <a:latin typeface="Roboto" panose="02000000000000000000" pitchFamily="2" charset="0"/>
                <a:ea typeface="Roboto" panose="02000000000000000000" pitchFamily="2" charset="0"/>
              </a:rPr>
              <a:t>Hands-on ao final</a:t>
            </a:r>
          </a:p>
          <a:p>
            <a:pPr algn="ctr"/>
            <a:endParaRPr lang="pt-BR" dirty="0"/>
          </a:p>
        </p:txBody>
      </p:sp>
      <p:sp>
        <p:nvSpPr>
          <p:cNvPr id="60" name="Google Shape;636;p37">
            <a:extLst>
              <a:ext uri="{FF2B5EF4-FFF2-40B4-BE49-F238E27FC236}">
                <a16:creationId xmlns:a16="http://schemas.microsoft.com/office/drawing/2014/main" id="{40BB9AD1-9D04-4487-9147-7A31255C8125}"/>
              </a:ext>
            </a:extLst>
          </p:cNvPr>
          <p:cNvSpPr/>
          <p:nvPr/>
        </p:nvSpPr>
        <p:spPr>
          <a:xfrm>
            <a:off x="6861156" y="1697525"/>
            <a:ext cx="1039200" cy="103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pt-BR" sz="3200" b="1" dirty="0">
                <a:solidFill>
                  <a:srgbClr val="002060"/>
                </a:solidFill>
              </a:rPr>
              <a:t>3</a:t>
            </a:r>
            <a:endParaRPr sz="3200" b="1" dirty="0">
              <a:solidFill>
                <a:srgbClr val="002060"/>
              </a:solidFill>
            </a:endParaRPr>
          </a:p>
        </p:txBody>
      </p:sp>
      <p:grpSp>
        <p:nvGrpSpPr>
          <p:cNvPr id="2" name="Agrupar 1">
            <a:extLst>
              <a:ext uri="{FF2B5EF4-FFF2-40B4-BE49-F238E27FC236}">
                <a16:creationId xmlns:a16="http://schemas.microsoft.com/office/drawing/2014/main" id="{56991D31-6888-4D4A-B1EB-11ACB2D4E2BD}"/>
              </a:ext>
            </a:extLst>
          </p:cNvPr>
          <p:cNvGrpSpPr/>
          <p:nvPr/>
        </p:nvGrpSpPr>
        <p:grpSpPr>
          <a:xfrm>
            <a:off x="202888" y="4419909"/>
            <a:ext cx="5753881" cy="528009"/>
            <a:chOff x="202888" y="4419909"/>
            <a:chExt cx="5753881" cy="528009"/>
          </a:xfrm>
        </p:grpSpPr>
        <p:grpSp>
          <p:nvGrpSpPr>
            <p:cNvPr id="61" name="Agrupar 60">
              <a:extLst>
                <a:ext uri="{FF2B5EF4-FFF2-40B4-BE49-F238E27FC236}">
                  <a16:creationId xmlns:a16="http://schemas.microsoft.com/office/drawing/2014/main" id="{0FB8CBB5-23A9-4DA2-BFC6-0F38F590E643}"/>
                </a:ext>
              </a:extLst>
            </p:cNvPr>
            <p:cNvGrpSpPr/>
            <p:nvPr/>
          </p:nvGrpSpPr>
          <p:grpSpPr>
            <a:xfrm>
              <a:off x="202888" y="4419909"/>
              <a:ext cx="885675" cy="498455"/>
              <a:chOff x="3769294" y="3637222"/>
              <a:chExt cx="1315237" cy="739821"/>
            </a:xfrm>
          </p:grpSpPr>
          <p:sp>
            <p:nvSpPr>
              <p:cNvPr id="62" name="Elipse 61">
                <a:extLst>
                  <a:ext uri="{FF2B5EF4-FFF2-40B4-BE49-F238E27FC236}">
                    <a16:creationId xmlns:a16="http://schemas.microsoft.com/office/drawing/2014/main" id="{D819EBAC-E550-48E3-942E-93691A35C238}"/>
                  </a:ext>
                </a:extLst>
              </p:cNvPr>
              <p:cNvSpPr/>
              <p:nvPr/>
            </p:nvSpPr>
            <p:spPr>
              <a:xfrm>
                <a:off x="4091512" y="3659790"/>
                <a:ext cx="697564" cy="70974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63" name="Picture 8" descr="Logo GitHub: valor, histria, png, vector">
                <a:extLst>
                  <a:ext uri="{FF2B5EF4-FFF2-40B4-BE49-F238E27FC236}">
                    <a16:creationId xmlns:a16="http://schemas.microsoft.com/office/drawing/2014/main" id="{6045BDE8-BD6D-445D-9E99-E5F110527C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9294" y="3637222"/>
                <a:ext cx="1315237" cy="739821"/>
              </a:xfrm>
              <a:prstGeom prst="rect">
                <a:avLst/>
              </a:prstGeom>
              <a:noFill/>
              <a:extLst>
                <a:ext uri="{909E8E84-426E-40DD-AFC4-6F175D3DCCD1}">
                  <a14:hiddenFill xmlns:a14="http://schemas.microsoft.com/office/drawing/2010/main">
                    <a:solidFill>
                      <a:srgbClr val="FFFFFF"/>
                    </a:solidFill>
                  </a14:hiddenFill>
                </a:ext>
              </a:extLst>
            </p:spPr>
          </p:pic>
        </p:grpSp>
        <p:sp>
          <p:nvSpPr>
            <p:cNvPr id="64" name="CaixaDeTexto 63">
              <a:extLst>
                <a:ext uri="{FF2B5EF4-FFF2-40B4-BE49-F238E27FC236}">
                  <a16:creationId xmlns:a16="http://schemas.microsoft.com/office/drawing/2014/main" id="{ADCAA7B3-B508-438C-BA2F-C62D9A439A49}"/>
                </a:ext>
              </a:extLst>
            </p:cNvPr>
            <p:cNvSpPr txBox="1"/>
            <p:nvPr/>
          </p:nvSpPr>
          <p:spPr>
            <a:xfrm>
              <a:off x="927569" y="4486253"/>
              <a:ext cx="5029200" cy="461665"/>
            </a:xfrm>
            <a:prstGeom prst="rect">
              <a:avLst/>
            </a:prstGeom>
            <a:noFill/>
          </p:spPr>
          <p:txBody>
            <a:bodyPr wrap="square">
              <a:spAutoFit/>
            </a:bodyPr>
            <a:lstStyle/>
            <a:p>
              <a:r>
                <a:rPr lang="pt-BR" sz="1200" dirty="0">
                  <a:hlinkClick r:id="rId4"/>
                </a:rPr>
                <a:t>https://github.com/LucasRBarbosa/airflow-python-demo</a:t>
              </a:r>
              <a:endParaRPr lang="pt-BR" sz="1200" dirty="0"/>
            </a:p>
            <a:p>
              <a:endParaRPr lang="pt-BR" sz="1200" dirty="0"/>
            </a:p>
          </p:txBody>
        </p:sp>
      </p:grpSp>
    </p:spTree>
    <p:extLst>
      <p:ext uri="{BB962C8B-B14F-4D97-AF65-F5344CB8AC3E}">
        <p14:creationId xmlns:p14="http://schemas.microsoft.com/office/powerpoint/2010/main" val="71585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gtEl>
                                        <p:attrNameLst>
                                          <p:attrName>style.visibility</p:attrName>
                                        </p:attrNameLst>
                                      </p:cBhvr>
                                      <p:to>
                                        <p:strVal val="visible"/>
                                      </p:to>
                                    </p:set>
                                    <p:animEffect transition="in" filter="fade">
                                      <p:cBhvr>
                                        <p:cTn id="10" dur="500"/>
                                        <p:tgtEl>
                                          <p:spTgt spid="5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fade">
                                      <p:cBhvr>
                                        <p:cTn id="15" dur="500"/>
                                        <p:tgtEl>
                                          <p:spTgt spid="5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7"/>
                                        </p:tgtEl>
                                        <p:attrNameLst>
                                          <p:attrName>style.visibility</p:attrName>
                                        </p:attrNameLst>
                                      </p:cBhvr>
                                      <p:to>
                                        <p:strVal val="visible"/>
                                      </p:to>
                                    </p:set>
                                    <p:animEffect transition="in" filter="fade">
                                      <p:cBhvr>
                                        <p:cTn id="18" dur="500"/>
                                        <p:tgtEl>
                                          <p:spTgt spid="5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fade">
                                      <p:cBhvr>
                                        <p:cTn id="23" dur="500"/>
                                        <p:tgtEl>
                                          <p:spTgt spid="5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0"/>
                                        </p:tgtEl>
                                        <p:attrNameLst>
                                          <p:attrName>style.visibility</p:attrName>
                                        </p:attrNameLst>
                                      </p:cBhvr>
                                      <p:to>
                                        <p:strVal val="visible"/>
                                      </p:to>
                                    </p:set>
                                    <p:animEffect transition="in" filter="fade">
                                      <p:cBhvr>
                                        <p:cTn id="26" dur="500"/>
                                        <p:tgtEl>
                                          <p:spTgt spid="6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animBg="1"/>
      <p:bldP spid="57" grpId="0"/>
      <p:bldP spid="58" grpId="0" animBg="1"/>
      <p:bldP spid="59" grpId="0"/>
      <p:bldP spid="6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329"/>
        <p:cNvGrpSpPr/>
        <p:nvPr/>
      </p:nvGrpSpPr>
      <p:grpSpPr>
        <a:xfrm>
          <a:off x="0" y="0"/>
          <a:ext cx="0" cy="0"/>
          <a:chOff x="0" y="0"/>
          <a:chExt cx="0" cy="0"/>
        </a:xfrm>
      </p:grpSpPr>
      <p:sp>
        <p:nvSpPr>
          <p:cNvPr id="330" name="Google Shape;330;p32"/>
          <p:cNvSpPr txBox="1">
            <a:spLocks noGrp="1"/>
          </p:cNvSpPr>
          <p:nvPr>
            <p:ph type="title"/>
          </p:nvPr>
        </p:nvSpPr>
        <p:spPr>
          <a:xfrm>
            <a:off x="2491650" y="1385450"/>
            <a:ext cx="416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4400" dirty="0"/>
              <a:t>Pipelines e sistemas distribuídos</a:t>
            </a:r>
            <a:endParaRPr sz="4400" dirty="0"/>
          </a:p>
        </p:txBody>
      </p:sp>
      <p:grpSp>
        <p:nvGrpSpPr>
          <p:cNvPr id="332" name="Google Shape;332;p32"/>
          <p:cNvGrpSpPr/>
          <p:nvPr/>
        </p:nvGrpSpPr>
        <p:grpSpPr>
          <a:xfrm>
            <a:off x="2641172" y="520015"/>
            <a:ext cx="719943" cy="719696"/>
            <a:chOff x="1122400" y="1402350"/>
            <a:chExt cx="654375" cy="654150"/>
          </a:xfrm>
        </p:grpSpPr>
        <p:sp>
          <p:nvSpPr>
            <p:cNvPr id="333" name="Google Shape;333;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32"/>
          <p:cNvGrpSpPr/>
          <p:nvPr/>
        </p:nvGrpSpPr>
        <p:grpSpPr>
          <a:xfrm>
            <a:off x="647062" y="4298863"/>
            <a:ext cx="269472" cy="269379"/>
            <a:chOff x="1122400" y="1402350"/>
            <a:chExt cx="654375" cy="654150"/>
          </a:xfrm>
        </p:grpSpPr>
        <p:sp>
          <p:nvSpPr>
            <p:cNvPr id="345" name="Google Shape;345;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 name="Google Shape;356;p32"/>
          <p:cNvGrpSpPr/>
          <p:nvPr/>
        </p:nvGrpSpPr>
        <p:grpSpPr>
          <a:xfrm>
            <a:off x="7660937" y="662038"/>
            <a:ext cx="269472" cy="269379"/>
            <a:chOff x="1122400" y="1402350"/>
            <a:chExt cx="654375" cy="654150"/>
          </a:xfrm>
        </p:grpSpPr>
        <p:sp>
          <p:nvSpPr>
            <p:cNvPr id="357" name="Google Shape;357;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32"/>
          <p:cNvGrpSpPr/>
          <p:nvPr/>
        </p:nvGrpSpPr>
        <p:grpSpPr>
          <a:xfrm>
            <a:off x="5508989" y="4200782"/>
            <a:ext cx="465719" cy="465559"/>
            <a:chOff x="1122400" y="1402350"/>
            <a:chExt cx="654375" cy="654150"/>
          </a:xfrm>
        </p:grpSpPr>
        <p:sp>
          <p:nvSpPr>
            <p:cNvPr id="369" name="Google Shape;369;p32"/>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20466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75"/>
        <p:cNvGrpSpPr/>
        <p:nvPr/>
      </p:nvGrpSpPr>
      <p:grpSpPr>
        <a:xfrm>
          <a:off x="0" y="0"/>
          <a:ext cx="0" cy="0"/>
          <a:chOff x="0" y="0"/>
          <a:chExt cx="0" cy="0"/>
        </a:xfrm>
      </p:grpSpPr>
      <p:grpSp>
        <p:nvGrpSpPr>
          <p:cNvPr id="278" name="Google Shape;278;p31"/>
          <p:cNvGrpSpPr/>
          <p:nvPr/>
        </p:nvGrpSpPr>
        <p:grpSpPr>
          <a:xfrm>
            <a:off x="8116712" y="322500"/>
            <a:ext cx="269472" cy="269379"/>
            <a:chOff x="1122400" y="1402350"/>
            <a:chExt cx="654375" cy="654150"/>
          </a:xfrm>
        </p:grpSpPr>
        <p:sp>
          <p:nvSpPr>
            <p:cNvPr id="279" name="Google Shape;279;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1"/>
          <p:cNvGrpSpPr/>
          <p:nvPr/>
        </p:nvGrpSpPr>
        <p:grpSpPr>
          <a:xfrm>
            <a:off x="388562" y="4614413"/>
            <a:ext cx="269472" cy="269379"/>
            <a:chOff x="1122400" y="1402350"/>
            <a:chExt cx="654375" cy="654150"/>
          </a:xfrm>
        </p:grpSpPr>
        <p:sp>
          <p:nvSpPr>
            <p:cNvPr id="291" name="Google Shape;291;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1"/>
          <p:cNvGrpSpPr/>
          <p:nvPr/>
        </p:nvGrpSpPr>
        <p:grpSpPr>
          <a:xfrm>
            <a:off x="658014" y="322506"/>
            <a:ext cx="464803" cy="464577"/>
            <a:chOff x="1122400" y="1402350"/>
            <a:chExt cx="654375" cy="654150"/>
          </a:xfrm>
        </p:grpSpPr>
        <p:sp>
          <p:nvSpPr>
            <p:cNvPr id="315" name="Google Shape;315;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Imagem 6">
            <a:extLst>
              <a:ext uri="{FF2B5EF4-FFF2-40B4-BE49-F238E27FC236}">
                <a16:creationId xmlns:a16="http://schemas.microsoft.com/office/drawing/2014/main" id="{47230156-0190-48A2-8A6C-25927FD8A9D8}"/>
              </a:ext>
            </a:extLst>
          </p:cNvPr>
          <p:cNvPicPr>
            <a:picLocks noChangeAspect="1"/>
          </p:cNvPicPr>
          <p:nvPr/>
        </p:nvPicPr>
        <p:blipFill>
          <a:blip r:embed="rId3"/>
          <a:stretch>
            <a:fillRect/>
          </a:stretch>
        </p:blipFill>
        <p:spPr>
          <a:xfrm>
            <a:off x="1829655" y="631691"/>
            <a:ext cx="5620031" cy="2263320"/>
          </a:xfrm>
          <a:prstGeom prst="rect">
            <a:avLst/>
          </a:prstGeom>
        </p:spPr>
      </p:pic>
      <p:sp>
        <p:nvSpPr>
          <p:cNvPr id="61" name="CaixaDeTexto 60">
            <a:extLst>
              <a:ext uri="{FF2B5EF4-FFF2-40B4-BE49-F238E27FC236}">
                <a16:creationId xmlns:a16="http://schemas.microsoft.com/office/drawing/2014/main" id="{0E152199-7520-4BF8-8EB8-58B45A236542}"/>
              </a:ext>
            </a:extLst>
          </p:cNvPr>
          <p:cNvSpPr txBox="1"/>
          <p:nvPr/>
        </p:nvSpPr>
        <p:spPr>
          <a:xfrm>
            <a:off x="799069" y="2803529"/>
            <a:ext cx="1790490" cy="523220"/>
          </a:xfrm>
          <a:prstGeom prst="rect">
            <a:avLst/>
          </a:prstGeom>
          <a:solidFill>
            <a:schemeClr val="accent5"/>
          </a:solidFill>
        </p:spPr>
        <p:txBody>
          <a:bodyPr wrap="square">
            <a:spAutoFit/>
          </a:bodyPr>
          <a:lstStyle/>
          <a:p>
            <a:pPr algn="ctr"/>
            <a:r>
              <a:rPr lang="pt-BR" b="1" i="1" u="sng" dirty="0">
                <a:solidFill>
                  <a:schemeClr val="accent4">
                    <a:lumMod val="75000"/>
                  </a:schemeClr>
                </a:solidFill>
                <a:latin typeface="Comic Sans MS" panose="030F0702030302020204" pitchFamily="66" charset="0"/>
              </a:rPr>
              <a:t>Pipeline de </a:t>
            </a:r>
            <a:r>
              <a:rPr lang="pt-BR" sz="1400" b="1" i="1" u="sng" dirty="0">
                <a:solidFill>
                  <a:schemeClr val="accent4">
                    <a:lumMod val="75000"/>
                  </a:schemeClr>
                </a:solidFill>
                <a:latin typeface="Comic Sans MS" panose="030F0702030302020204" pitchFamily="66" charset="0"/>
              </a:rPr>
              <a:t>ETL</a:t>
            </a:r>
            <a:r>
              <a:rPr lang="pt-BR" b="1" i="1" u="sng" dirty="0">
                <a:solidFill>
                  <a:schemeClr val="accent4">
                    <a:lumMod val="75000"/>
                  </a:schemeClr>
                </a:solidFill>
                <a:latin typeface="Comic Sans MS" panose="030F0702030302020204" pitchFamily="66" charset="0"/>
              </a:rPr>
              <a:t> ou </a:t>
            </a:r>
            <a:r>
              <a:rPr lang="pt-BR" sz="1400" b="1" i="1" u="sng" dirty="0">
                <a:solidFill>
                  <a:schemeClr val="accent4">
                    <a:lumMod val="75000"/>
                  </a:schemeClr>
                </a:solidFill>
                <a:latin typeface="Comic Sans MS" panose="030F0702030302020204" pitchFamily="66" charset="0"/>
              </a:rPr>
              <a:t>ELT</a:t>
            </a:r>
            <a:endParaRPr lang="pt-BR" b="1" i="1" u="sng" dirty="0">
              <a:solidFill>
                <a:schemeClr val="accent4">
                  <a:lumMod val="75000"/>
                </a:schemeClr>
              </a:solidFill>
              <a:latin typeface="Comic Sans MS" panose="030F0702030302020204" pitchFamily="66" charset="0"/>
            </a:endParaRPr>
          </a:p>
        </p:txBody>
      </p:sp>
      <p:sp>
        <p:nvSpPr>
          <p:cNvPr id="62" name="CaixaDeTexto 61">
            <a:extLst>
              <a:ext uri="{FF2B5EF4-FFF2-40B4-BE49-F238E27FC236}">
                <a16:creationId xmlns:a16="http://schemas.microsoft.com/office/drawing/2014/main" id="{E180FF8B-0D57-41C9-834A-04335A8422DA}"/>
              </a:ext>
            </a:extLst>
          </p:cNvPr>
          <p:cNvSpPr txBox="1"/>
          <p:nvPr/>
        </p:nvSpPr>
        <p:spPr>
          <a:xfrm>
            <a:off x="429011" y="1456203"/>
            <a:ext cx="1302089" cy="738664"/>
          </a:xfrm>
          <a:prstGeom prst="rect">
            <a:avLst/>
          </a:prstGeom>
          <a:noFill/>
        </p:spPr>
        <p:txBody>
          <a:bodyPr wrap="square">
            <a:spAutoFit/>
          </a:bodyPr>
          <a:lstStyle/>
          <a:p>
            <a:pPr algn="ctr"/>
            <a:r>
              <a:rPr lang="pt-BR" b="1" i="1" dirty="0">
                <a:solidFill>
                  <a:srgbClr val="08B6C9"/>
                </a:solidFill>
                <a:latin typeface="Comic Sans MS" panose="030F0702030302020204" pitchFamily="66" charset="0"/>
              </a:rPr>
              <a:t>Provedor de dados</a:t>
            </a:r>
          </a:p>
          <a:p>
            <a:pPr algn="ctr"/>
            <a:r>
              <a:rPr lang="pt-BR" b="1" i="1" u="sng" dirty="0">
                <a:solidFill>
                  <a:srgbClr val="08B6C9"/>
                </a:solidFill>
                <a:latin typeface="Comic Sans MS" panose="030F0702030302020204" pitchFamily="66" charset="0"/>
              </a:rPr>
              <a:t>(origem)</a:t>
            </a:r>
          </a:p>
        </p:txBody>
      </p:sp>
      <p:sp>
        <p:nvSpPr>
          <p:cNvPr id="63" name="CaixaDeTexto 62">
            <a:extLst>
              <a:ext uri="{FF2B5EF4-FFF2-40B4-BE49-F238E27FC236}">
                <a16:creationId xmlns:a16="http://schemas.microsoft.com/office/drawing/2014/main" id="{D1CB45A7-A195-46E1-9502-C0E7D2FFFA71}"/>
              </a:ext>
            </a:extLst>
          </p:cNvPr>
          <p:cNvSpPr txBox="1"/>
          <p:nvPr/>
        </p:nvSpPr>
        <p:spPr>
          <a:xfrm>
            <a:off x="7548242" y="1456203"/>
            <a:ext cx="1406411" cy="738664"/>
          </a:xfrm>
          <a:prstGeom prst="rect">
            <a:avLst/>
          </a:prstGeom>
          <a:noFill/>
        </p:spPr>
        <p:txBody>
          <a:bodyPr wrap="square">
            <a:spAutoFit/>
          </a:bodyPr>
          <a:lstStyle/>
          <a:p>
            <a:pPr algn="ctr"/>
            <a:r>
              <a:rPr lang="pt-BR" b="1" i="1" dirty="0">
                <a:solidFill>
                  <a:srgbClr val="08B6C9"/>
                </a:solidFill>
                <a:latin typeface="Comic Sans MS" panose="030F0702030302020204" pitchFamily="66" charset="0"/>
              </a:rPr>
              <a:t>Consumidor de dados</a:t>
            </a:r>
          </a:p>
          <a:p>
            <a:pPr algn="ctr"/>
            <a:r>
              <a:rPr lang="pt-BR" b="1" i="1" u="sng" dirty="0">
                <a:solidFill>
                  <a:srgbClr val="08B6C9"/>
                </a:solidFill>
                <a:latin typeface="Comic Sans MS" panose="030F0702030302020204" pitchFamily="66" charset="0"/>
              </a:rPr>
              <a:t>(destino)</a:t>
            </a:r>
          </a:p>
        </p:txBody>
      </p:sp>
      <p:sp>
        <p:nvSpPr>
          <p:cNvPr id="64" name="CaixaDeTexto 63">
            <a:extLst>
              <a:ext uri="{FF2B5EF4-FFF2-40B4-BE49-F238E27FC236}">
                <a16:creationId xmlns:a16="http://schemas.microsoft.com/office/drawing/2014/main" id="{CCAE266A-6027-4529-B083-FB10C6095D65}"/>
              </a:ext>
            </a:extLst>
          </p:cNvPr>
          <p:cNvSpPr txBox="1"/>
          <p:nvPr/>
        </p:nvSpPr>
        <p:spPr>
          <a:xfrm>
            <a:off x="2912922" y="2803529"/>
            <a:ext cx="1790490" cy="523220"/>
          </a:xfrm>
          <a:prstGeom prst="rect">
            <a:avLst/>
          </a:prstGeom>
          <a:solidFill>
            <a:schemeClr val="accent5"/>
          </a:solidFill>
        </p:spPr>
        <p:txBody>
          <a:bodyPr wrap="square">
            <a:spAutoFit/>
          </a:bodyPr>
          <a:lstStyle/>
          <a:p>
            <a:pPr algn="ctr"/>
            <a:r>
              <a:rPr lang="pt-BR" b="1" i="1" u="sng" dirty="0">
                <a:solidFill>
                  <a:schemeClr val="accent4">
                    <a:lumMod val="75000"/>
                  </a:schemeClr>
                </a:solidFill>
                <a:latin typeface="Comic Sans MS" panose="030F0702030302020204" pitchFamily="66" charset="0"/>
              </a:rPr>
              <a:t>Armazenamento Local ou na nuvem</a:t>
            </a:r>
          </a:p>
        </p:txBody>
      </p:sp>
      <p:sp>
        <p:nvSpPr>
          <p:cNvPr id="65" name="CaixaDeTexto 64">
            <a:extLst>
              <a:ext uri="{FF2B5EF4-FFF2-40B4-BE49-F238E27FC236}">
                <a16:creationId xmlns:a16="http://schemas.microsoft.com/office/drawing/2014/main" id="{5CB5D22B-6140-4E36-8DDA-29EB990DB5F3}"/>
              </a:ext>
            </a:extLst>
          </p:cNvPr>
          <p:cNvSpPr txBox="1"/>
          <p:nvPr/>
        </p:nvSpPr>
        <p:spPr>
          <a:xfrm>
            <a:off x="4948770" y="2803529"/>
            <a:ext cx="1790490" cy="523220"/>
          </a:xfrm>
          <a:prstGeom prst="rect">
            <a:avLst/>
          </a:prstGeom>
          <a:solidFill>
            <a:schemeClr val="accent5"/>
          </a:solidFill>
        </p:spPr>
        <p:txBody>
          <a:bodyPr wrap="square">
            <a:spAutoFit/>
          </a:bodyPr>
          <a:lstStyle/>
          <a:p>
            <a:pPr algn="ctr"/>
            <a:r>
              <a:rPr lang="pt-BR" b="1" i="1" u="sng" dirty="0">
                <a:solidFill>
                  <a:schemeClr val="accent4">
                    <a:lumMod val="75000"/>
                  </a:schemeClr>
                </a:solidFill>
                <a:latin typeface="Comic Sans MS" panose="030F0702030302020204" pitchFamily="66" charset="0"/>
              </a:rPr>
              <a:t>O Workflow c/ as etapas da tarefa</a:t>
            </a:r>
          </a:p>
        </p:txBody>
      </p:sp>
      <p:sp>
        <p:nvSpPr>
          <p:cNvPr id="66" name="CaixaDeTexto 65">
            <a:extLst>
              <a:ext uri="{FF2B5EF4-FFF2-40B4-BE49-F238E27FC236}">
                <a16:creationId xmlns:a16="http://schemas.microsoft.com/office/drawing/2014/main" id="{7AF07B47-BDC6-4D76-83FC-648B913FC58A}"/>
              </a:ext>
            </a:extLst>
          </p:cNvPr>
          <p:cNvSpPr txBox="1"/>
          <p:nvPr/>
        </p:nvSpPr>
        <p:spPr>
          <a:xfrm>
            <a:off x="791693" y="3556851"/>
            <a:ext cx="1790490" cy="1384995"/>
          </a:xfrm>
          <a:prstGeom prst="rect">
            <a:avLst/>
          </a:prstGeom>
          <a:solidFill>
            <a:schemeClr val="accent5"/>
          </a:solidFill>
        </p:spPr>
        <p:txBody>
          <a:bodyPr wrap="square">
            <a:spAutoFit/>
          </a:bodyPr>
          <a:lstStyle/>
          <a:p>
            <a:pPr algn="ctr"/>
            <a:endParaRPr lang="pt-BR" b="1" i="1" u="sng" dirty="0">
              <a:solidFill>
                <a:schemeClr val="accent4">
                  <a:lumMod val="75000"/>
                </a:schemeClr>
              </a:solidFill>
              <a:latin typeface="Comic Sans MS" panose="030F0702030302020204" pitchFamily="66" charset="0"/>
            </a:endParaRPr>
          </a:p>
          <a:p>
            <a:pPr algn="ctr"/>
            <a:endParaRPr lang="pt-BR" b="1" i="1" u="sng" dirty="0">
              <a:solidFill>
                <a:schemeClr val="accent4">
                  <a:lumMod val="75000"/>
                </a:schemeClr>
              </a:solidFill>
              <a:latin typeface="Comic Sans MS" panose="030F0702030302020204" pitchFamily="66" charset="0"/>
            </a:endParaRPr>
          </a:p>
          <a:p>
            <a:pPr algn="ctr"/>
            <a:r>
              <a:rPr lang="pt-BR" b="1" i="1" u="sng" dirty="0" err="1">
                <a:solidFill>
                  <a:schemeClr val="accent4">
                    <a:lumMod val="75000"/>
                  </a:schemeClr>
                </a:solidFill>
                <a:latin typeface="Comic Sans MS" panose="030F0702030302020204" pitchFamily="66" charset="0"/>
              </a:rPr>
              <a:t>Stack</a:t>
            </a:r>
            <a:r>
              <a:rPr lang="pt-BR" b="1" i="1" u="sng" dirty="0">
                <a:solidFill>
                  <a:schemeClr val="accent4">
                    <a:lumMod val="75000"/>
                  </a:schemeClr>
                </a:solidFill>
                <a:latin typeface="Comic Sans MS" panose="030F0702030302020204" pitchFamily="66" charset="0"/>
              </a:rPr>
              <a:t> de ferramentas</a:t>
            </a:r>
          </a:p>
          <a:p>
            <a:pPr algn="ctr"/>
            <a:endParaRPr lang="pt-BR" b="1" i="1" u="sng" dirty="0">
              <a:solidFill>
                <a:schemeClr val="accent4">
                  <a:lumMod val="75000"/>
                </a:schemeClr>
              </a:solidFill>
              <a:latin typeface="Comic Sans MS" panose="030F0702030302020204" pitchFamily="66" charset="0"/>
            </a:endParaRPr>
          </a:p>
          <a:p>
            <a:pPr algn="ctr"/>
            <a:endParaRPr lang="pt-BR" b="1" i="1" u="sng" dirty="0">
              <a:solidFill>
                <a:schemeClr val="accent4">
                  <a:lumMod val="75000"/>
                </a:schemeClr>
              </a:solidFill>
              <a:latin typeface="Comic Sans MS" panose="030F0702030302020204" pitchFamily="66" charset="0"/>
            </a:endParaRPr>
          </a:p>
        </p:txBody>
      </p:sp>
      <p:sp>
        <p:nvSpPr>
          <p:cNvPr id="67" name="CaixaDeTexto 66">
            <a:extLst>
              <a:ext uri="{FF2B5EF4-FFF2-40B4-BE49-F238E27FC236}">
                <a16:creationId xmlns:a16="http://schemas.microsoft.com/office/drawing/2014/main" id="{85A97C37-4034-4C93-8922-2388D6B7CD7B}"/>
              </a:ext>
            </a:extLst>
          </p:cNvPr>
          <p:cNvSpPr txBox="1"/>
          <p:nvPr/>
        </p:nvSpPr>
        <p:spPr>
          <a:xfrm>
            <a:off x="2905546" y="3556851"/>
            <a:ext cx="3826338" cy="307777"/>
          </a:xfrm>
          <a:prstGeom prst="rect">
            <a:avLst/>
          </a:prstGeom>
          <a:solidFill>
            <a:srgbClr val="FAE6D2"/>
          </a:solidFill>
        </p:spPr>
        <p:txBody>
          <a:bodyPr wrap="square">
            <a:spAutoFit/>
          </a:bodyPr>
          <a:lstStyle/>
          <a:p>
            <a:pPr algn="ctr"/>
            <a:r>
              <a:rPr lang="pt-BR" b="1" i="1" u="sng" dirty="0">
                <a:solidFill>
                  <a:schemeClr val="accent4">
                    <a:lumMod val="75000"/>
                  </a:schemeClr>
                </a:solidFill>
                <a:latin typeface="Comic Sans MS" panose="030F0702030302020204" pitchFamily="66" charset="0"/>
              </a:rPr>
              <a:t>Ferramenta Batch-agendamento (</a:t>
            </a:r>
            <a:r>
              <a:rPr lang="pt-BR" b="1" i="1" u="sng" dirty="0" err="1">
                <a:solidFill>
                  <a:schemeClr val="accent4">
                    <a:lumMod val="75000"/>
                  </a:schemeClr>
                </a:solidFill>
                <a:latin typeface="Comic Sans MS" panose="030F0702030302020204" pitchFamily="66" charset="0"/>
              </a:rPr>
              <a:t>Airflow</a:t>
            </a:r>
            <a:r>
              <a:rPr lang="pt-BR" b="1" i="1" u="sng" dirty="0">
                <a:solidFill>
                  <a:schemeClr val="accent4">
                    <a:lumMod val="75000"/>
                  </a:schemeClr>
                </a:solidFill>
                <a:latin typeface="Comic Sans MS" panose="030F0702030302020204" pitchFamily="66" charset="0"/>
              </a:rPr>
              <a:t>) </a:t>
            </a:r>
          </a:p>
        </p:txBody>
      </p:sp>
      <p:sp>
        <p:nvSpPr>
          <p:cNvPr id="68" name="CaixaDeTexto 67">
            <a:extLst>
              <a:ext uri="{FF2B5EF4-FFF2-40B4-BE49-F238E27FC236}">
                <a16:creationId xmlns:a16="http://schemas.microsoft.com/office/drawing/2014/main" id="{96CAC6F6-80B8-47E6-A5EE-4C165B90759F}"/>
              </a:ext>
            </a:extLst>
          </p:cNvPr>
          <p:cNvSpPr txBox="1"/>
          <p:nvPr/>
        </p:nvSpPr>
        <p:spPr>
          <a:xfrm>
            <a:off x="2905546" y="4008731"/>
            <a:ext cx="3826338" cy="307777"/>
          </a:xfrm>
          <a:prstGeom prst="rect">
            <a:avLst/>
          </a:prstGeom>
          <a:solidFill>
            <a:srgbClr val="FAE6D2"/>
          </a:solidFill>
        </p:spPr>
        <p:txBody>
          <a:bodyPr wrap="square">
            <a:spAutoFit/>
          </a:bodyPr>
          <a:lstStyle/>
          <a:p>
            <a:pPr algn="ctr"/>
            <a:r>
              <a:rPr lang="pt-BR" b="1" i="1" u="sng" dirty="0" err="1">
                <a:solidFill>
                  <a:schemeClr val="accent4">
                    <a:lumMod val="75000"/>
                  </a:schemeClr>
                </a:solidFill>
                <a:latin typeface="Comic Sans MS" panose="030F0702030302020204" pitchFamily="66" charset="0"/>
              </a:rPr>
              <a:t>Realtime</a:t>
            </a:r>
            <a:r>
              <a:rPr lang="pt-BR" b="1" i="1" u="sng" dirty="0">
                <a:solidFill>
                  <a:schemeClr val="accent4">
                    <a:lumMod val="75000"/>
                  </a:schemeClr>
                </a:solidFill>
                <a:latin typeface="Comic Sans MS" panose="030F0702030302020204" pitchFamily="66" charset="0"/>
              </a:rPr>
              <a:t>/</a:t>
            </a:r>
            <a:r>
              <a:rPr lang="pt-BR" b="1" i="1" u="sng" dirty="0" err="1">
                <a:solidFill>
                  <a:schemeClr val="accent4">
                    <a:lumMod val="75000"/>
                  </a:schemeClr>
                </a:solidFill>
                <a:latin typeface="Comic Sans MS" panose="030F0702030302020204" pitchFamily="66" charset="0"/>
              </a:rPr>
              <a:t>stream</a:t>
            </a:r>
            <a:r>
              <a:rPr lang="pt-BR" b="1" i="1" u="sng" dirty="0">
                <a:solidFill>
                  <a:schemeClr val="accent4">
                    <a:lumMod val="75000"/>
                  </a:schemeClr>
                </a:solidFill>
                <a:latin typeface="Comic Sans MS" panose="030F0702030302020204" pitchFamily="66" charset="0"/>
              </a:rPr>
              <a:t> (</a:t>
            </a:r>
            <a:r>
              <a:rPr lang="pt-BR" b="1" i="1" u="sng" dirty="0" err="1">
                <a:solidFill>
                  <a:schemeClr val="accent4">
                    <a:lumMod val="75000"/>
                  </a:schemeClr>
                </a:solidFill>
                <a:latin typeface="Comic Sans MS" panose="030F0702030302020204" pitchFamily="66" charset="0"/>
              </a:rPr>
              <a:t>Spark</a:t>
            </a:r>
            <a:r>
              <a:rPr lang="pt-BR" b="1" i="1" u="sng" dirty="0">
                <a:solidFill>
                  <a:schemeClr val="accent4">
                    <a:lumMod val="75000"/>
                  </a:schemeClr>
                </a:solidFill>
                <a:latin typeface="Comic Sans MS" panose="030F0702030302020204" pitchFamily="66" charset="0"/>
              </a:rPr>
              <a:t>, </a:t>
            </a:r>
            <a:r>
              <a:rPr lang="pt-BR" b="1" i="1" u="sng" dirty="0" err="1">
                <a:solidFill>
                  <a:schemeClr val="accent4">
                    <a:lumMod val="75000"/>
                  </a:schemeClr>
                </a:solidFill>
                <a:latin typeface="Comic Sans MS" panose="030F0702030302020204" pitchFamily="66" charset="0"/>
              </a:rPr>
              <a:t>Flink</a:t>
            </a:r>
            <a:r>
              <a:rPr lang="pt-BR" b="1" i="1" u="sng" dirty="0">
                <a:solidFill>
                  <a:schemeClr val="accent4">
                    <a:lumMod val="75000"/>
                  </a:schemeClr>
                </a:solidFill>
                <a:latin typeface="Comic Sans MS" panose="030F0702030302020204" pitchFamily="66" charset="0"/>
              </a:rPr>
              <a:t>, Kafka)</a:t>
            </a:r>
          </a:p>
        </p:txBody>
      </p:sp>
      <p:sp>
        <p:nvSpPr>
          <p:cNvPr id="69" name="CaixaDeTexto 68">
            <a:extLst>
              <a:ext uri="{FF2B5EF4-FFF2-40B4-BE49-F238E27FC236}">
                <a16:creationId xmlns:a16="http://schemas.microsoft.com/office/drawing/2014/main" id="{76EE7B0A-3243-4BFA-924C-B9C2CF81A3E0}"/>
              </a:ext>
            </a:extLst>
          </p:cNvPr>
          <p:cNvSpPr txBox="1"/>
          <p:nvPr/>
        </p:nvSpPr>
        <p:spPr>
          <a:xfrm>
            <a:off x="6971864" y="2797581"/>
            <a:ext cx="1790490" cy="523220"/>
          </a:xfrm>
          <a:prstGeom prst="rect">
            <a:avLst/>
          </a:prstGeom>
          <a:solidFill>
            <a:schemeClr val="accent5"/>
          </a:solidFill>
        </p:spPr>
        <p:txBody>
          <a:bodyPr wrap="square">
            <a:spAutoFit/>
          </a:bodyPr>
          <a:lstStyle/>
          <a:p>
            <a:pPr algn="ctr"/>
            <a:r>
              <a:rPr lang="pt-BR" b="1" i="1" u="sng" dirty="0" err="1">
                <a:solidFill>
                  <a:schemeClr val="accent4">
                    <a:lumMod val="75000"/>
                  </a:schemeClr>
                </a:solidFill>
                <a:latin typeface="Comic Sans MS" panose="030F0702030302020204" pitchFamily="66" charset="0"/>
              </a:rPr>
              <a:t>Frequencia</a:t>
            </a:r>
            <a:r>
              <a:rPr lang="pt-BR" b="1" i="1" u="sng" dirty="0">
                <a:solidFill>
                  <a:schemeClr val="accent4">
                    <a:lumMod val="75000"/>
                  </a:schemeClr>
                </a:solidFill>
                <a:latin typeface="Comic Sans MS" panose="030F0702030302020204" pitchFamily="66" charset="0"/>
              </a:rPr>
              <a:t> (</a:t>
            </a:r>
            <a:r>
              <a:rPr lang="pt-BR" b="1" i="1" u="sng" dirty="0" err="1">
                <a:solidFill>
                  <a:schemeClr val="accent4">
                    <a:lumMod val="75000"/>
                  </a:schemeClr>
                </a:solidFill>
                <a:latin typeface="Comic Sans MS" panose="030F0702030302020204" pitchFamily="66" charset="0"/>
              </a:rPr>
              <a:t>stream</a:t>
            </a:r>
            <a:r>
              <a:rPr lang="pt-BR" b="1" i="1" u="sng" dirty="0">
                <a:solidFill>
                  <a:schemeClr val="accent4">
                    <a:lumMod val="75000"/>
                  </a:schemeClr>
                </a:solidFill>
                <a:latin typeface="Comic Sans MS" panose="030F0702030302020204" pitchFamily="66" charset="0"/>
              </a:rPr>
              <a:t>, batch)</a:t>
            </a:r>
          </a:p>
        </p:txBody>
      </p:sp>
      <p:sp>
        <p:nvSpPr>
          <p:cNvPr id="70" name="CaixaDeTexto 69">
            <a:extLst>
              <a:ext uri="{FF2B5EF4-FFF2-40B4-BE49-F238E27FC236}">
                <a16:creationId xmlns:a16="http://schemas.microsoft.com/office/drawing/2014/main" id="{DA0D2140-EAFC-4B06-B441-7D37A196DF04}"/>
              </a:ext>
            </a:extLst>
          </p:cNvPr>
          <p:cNvSpPr txBox="1"/>
          <p:nvPr/>
        </p:nvSpPr>
        <p:spPr>
          <a:xfrm>
            <a:off x="2905546" y="4468745"/>
            <a:ext cx="3826338" cy="523220"/>
          </a:xfrm>
          <a:prstGeom prst="rect">
            <a:avLst/>
          </a:prstGeom>
          <a:solidFill>
            <a:srgbClr val="FAE6D2"/>
          </a:solidFill>
        </p:spPr>
        <p:txBody>
          <a:bodyPr wrap="square">
            <a:spAutoFit/>
          </a:bodyPr>
          <a:lstStyle/>
          <a:p>
            <a:pPr algn="ctr"/>
            <a:r>
              <a:rPr lang="pt-BR" b="1" i="1" u="sng" dirty="0">
                <a:solidFill>
                  <a:schemeClr val="accent4">
                    <a:lumMod val="75000"/>
                  </a:schemeClr>
                </a:solidFill>
                <a:latin typeface="Comic Sans MS" panose="030F0702030302020204" pitchFamily="66" charset="0"/>
              </a:rPr>
              <a:t>Linguagem(s) do seu pipeline e do seu código (</a:t>
            </a:r>
            <a:r>
              <a:rPr lang="pt-BR" b="1" i="1" u="sng" dirty="0" err="1">
                <a:solidFill>
                  <a:schemeClr val="accent4">
                    <a:lumMod val="75000"/>
                  </a:schemeClr>
                </a:solidFill>
                <a:latin typeface="Comic Sans MS" panose="030F0702030302020204" pitchFamily="66" charset="0"/>
              </a:rPr>
              <a:t>IaC</a:t>
            </a:r>
            <a:r>
              <a:rPr lang="pt-BR" b="1" i="1" u="sng" dirty="0">
                <a:solidFill>
                  <a:schemeClr val="accent4">
                    <a:lumMod val="75000"/>
                  </a:schemeClr>
                </a:solidFill>
                <a:latin typeface="Comic Sans MS" panose="030F0702030302020204" pitchFamily="66" charset="0"/>
              </a:rPr>
              <a:t>) e o PAC</a:t>
            </a:r>
          </a:p>
        </p:txBody>
      </p:sp>
    </p:spTree>
    <p:extLst>
      <p:ext uri="{BB962C8B-B14F-4D97-AF65-F5344CB8AC3E}">
        <p14:creationId xmlns:p14="http://schemas.microsoft.com/office/powerpoint/2010/main" val="1114295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fade">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fade">
                                      <p:cBhvr>
                                        <p:cTn id="17" dur="500"/>
                                        <p:tgtEl>
                                          <p:spTgt spid="6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1"/>
                                        </p:tgtEl>
                                        <p:attrNameLst>
                                          <p:attrName>style.visibility</p:attrName>
                                        </p:attrNameLst>
                                      </p:cBhvr>
                                      <p:to>
                                        <p:strVal val="visible"/>
                                      </p:to>
                                    </p:set>
                                    <p:animEffect transition="in" filter="fade">
                                      <p:cBhvr>
                                        <p:cTn id="22" dur="500"/>
                                        <p:tgtEl>
                                          <p:spTgt spid="6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4"/>
                                        </p:tgtEl>
                                        <p:attrNameLst>
                                          <p:attrName>style.visibility</p:attrName>
                                        </p:attrNameLst>
                                      </p:cBhvr>
                                      <p:to>
                                        <p:strVal val="visible"/>
                                      </p:to>
                                    </p:set>
                                    <p:animEffect transition="in" filter="fade">
                                      <p:cBhvr>
                                        <p:cTn id="27" dur="500"/>
                                        <p:tgtEl>
                                          <p:spTgt spid="6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5"/>
                                        </p:tgtEl>
                                        <p:attrNameLst>
                                          <p:attrName>style.visibility</p:attrName>
                                        </p:attrNameLst>
                                      </p:cBhvr>
                                      <p:to>
                                        <p:strVal val="visible"/>
                                      </p:to>
                                    </p:set>
                                    <p:animEffect transition="in" filter="fade">
                                      <p:cBhvr>
                                        <p:cTn id="32" dur="500"/>
                                        <p:tgtEl>
                                          <p:spTgt spid="6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500"/>
                                        <p:tgtEl>
                                          <p:spTgt spid="6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6"/>
                                        </p:tgtEl>
                                        <p:attrNameLst>
                                          <p:attrName>style.visibility</p:attrName>
                                        </p:attrNameLst>
                                      </p:cBhvr>
                                      <p:to>
                                        <p:strVal val="visible"/>
                                      </p:to>
                                    </p:set>
                                    <p:animEffect transition="in" filter="fade">
                                      <p:cBhvr>
                                        <p:cTn id="42" dur="500"/>
                                        <p:tgtEl>
                                          <p:spTgt spid="6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7"/>
                                        </p:tgtEl>
                                        <p:attrNameLst>
                                          <p:attrName>style.visibility</p:attrName>
                                        </p:attrNameLst>
                                      </p:cBhvr>
                                      <p:to>
                                        <p:strVal val="visible"/>
                                      </p:to>
                                    </p:set>
                                    <p:animEffect transition="in" filter="fade">
                                      <p:cBhvr>
                                        <p:cTn id="47" dur="500"/>
                                        <p:tgtEl>
                                          <p:spTgt spid="67"/>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8"/>
                                        </p:tgtEl>
                                        <p:attrNameLst>
                                          <p:attrName>style.visibility</p:attrName>
                                        </p:attrNameLst>
                                      </p:cBhvr>
                                      <p:to>
                                        <p:strVal val="visible"/>
                                      </p:to>
                                    </p:set>
                                    <p:animEffect transition="in" filter="fade">
                                      <p:cBhvr>
                                        <p:cTn id="52" dur="500"/>
                                        <p:tgtEl>
                                          <p:spTgt spid="68"/>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70"/>
                                        </p:tgtEl>
                                        <p:attrNameLst>
                                          <p:attrName>style.visibility</p:attrName>
                                        </p:attrNameLst>
                                      </p:cBhvr>
                                      <p:to>
                                        <p:strVal val="visible"/>
                                      </p:to>
                                    </p:set>
                                    <p:animEffect transition="in" filter="fade">
                                      <p:cBhvr>
                                        <p:cTn id="57"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p:bldP spid="63" grpId="0"/>
      <p:bldP spid="64" grpId="0" animBg="1"/>
      <p:bldP spid="65" grpId="0" animBg="1"/>
      <p:bldP spid="66" grpId="0" animBg="1"/>
      <p:bldP spid="67" grpId="0" animBg="1"/>
      <p:bldP spid="68" grpId="0" animBg="1"/>
      <p:bldP spid="69" grpId="0" animBg="1"/>
      <p:bldP spid="7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75"/>
        <p:cNvGrpSpPr/>
        <p:nvPr/>
      </p:nvGrpSpPr>
      <p:grpSpPr>
        <a:xfrm>
          <a:off x="0" y="0"/>
          <a:ext cx="0" cy="0"/>
          <a:chOff x="0" y="0"/>
          <a:chExt cx="0" cy="0"/>
        </a:xfrm>
      </p:grpSpPr>
      <p:grpSp>
        <p:nvGrpSpPr>
          <p:cNvPr id="278" name="Google Shape;278;p31"/>
          <p:cNvGrpSpPr/>
          <p:nvPr/>
        </p:nvGrpSpPr>
        <p:grpSpPr>
          <a:xfrm>
            <a:off x="8116712" y="322500"/>
            <a:ext cx="269472" cy="269379"/>
            <a:chOff x="1122400" y="1402350"/>
            <a:chExt cx="654375" cy="654150"/>
          </a:xfrm>
        </p:grpSpPr>
        <p:sp>
          <p:nvSpPr>
            <p:cNvPr id="279" name="Google Shape;279;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1"/>
          <p:cNvGrpSpPr/>
          <p:nvPr/>
        </p:nvGrpSpPr>
        <p:grpSpPr>
          <a:xfrm>
            <a:off x="388562" y="4614413"/>
            <a:ext cx="269472" cy="269379"/>
            <a:chOff x="1122400" y="1402350"/>
            <a:chExt cx="654375" cy="654150"/>
          </a:xfrm>
        </p:grpSpPr>
        <p:sp>
          <p:nvSpPr>
            <p:cNvPr id="291" name="Google Shape;291;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1"/>
          <p:cNvGrpSpPr/>
          <p:nvPr/>
        </p:nvGrpSpPr>
        <p:grpSpPr>
          <a:xfrm>
            <a:off x="658014" y="322506"/>
            <a:ext cx="464803" cy="464577"/>
            <a:chOff x="1122400" y="1402350"/>
            <a:chExt cx="654375" cy="654150"/>
          </a:xfrm>
        </p:grpSpPr>
        <p:sp>
          <p:nvSpPr>
            <p:cNvPr id="315" name="Google Shape;315;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Imagem 4">
            <a:extLst>
              <a:ext uri="{FF2B5EF4-FFF2-40B4-BE49-F238E27FC236}">
                <a16:creationId xmlns:a16="http://schemas.microsoft.com/office/drawing/2014/main" id="{BDE5E6EC-55BF-4F90-8046-D01350D60C13}"/>
              </a:ext>
            </a:extLst>
          </p:cNvPr>
          <p:cNvPicPr>
            <a:picLocks noChangeAspect="1"/>
          </p:cNvPicPr>
          <p:nvPr/>
        </p:nvPicPr>
        <p:blipFill>
          <a:blip r:embed="rId3"/>
          <a:stretch>
            <a:fillRect/>
          </a:stretch>
        </p:blipFill>
        <p:spPr>
          <a:xfrm>
            <a:off x="760314" y="801669"/>
            <a:ext cx="7491134" cy="3776019"/>
          </a:xfrm>
          <a:prstGeom prst="rect">
            <a:avLst/>
          </a:prstGeom>
        </p:spPr>
      </p:pic>
      <p:sp>
        <p:nvSpPr>
          <p:cNvPr id="59" name="CaixaDeTexto 58">
            <a:extLst>
              <a:ext uri="{FF2B5EF4-FFF2-40B4-BE49-F238E27FC236}">
                <a16:creationId xmlns:a16="http://schemas.microsoft.com/office/drawing/2014/main" id="{35BC613A-F88F-4FE0-AB33-0DF804C89515}"/>
              </a:ext>
            </a:extLst>
          </p:cNvPr>
          <p:cNvSpPr txBox="1"/>
          <p:nvPr/>
        </p:nvSpPr>
        <p:spPr>
          <a:xfrm>
            <a:off x="6460958" y="1434007"/>
            <a:ext cx="1790490" cy="307777"/>
          </a:xfrm>
          <a:prstGeom prst="rect">
            <a:avLst/>
          </a:prstGeom>
          <a:noFill/>
        </p:spPr>
        <p:txBody>
          <a:bodyPr wrap="square">
            <a:spAutoFit/>
          </a:bodyPr>
          <a:lstStyle/>
          <a:p>
            <a:r>
              <a:rPr lang="pt-BR" b="1" i="1" dirty="0">
                <a:solidFill>
                  <a:srgbClr val="08B6C9"/>
                </a:solidFill>
                <a:latin typeface="Comic Sans MS" panose="030F0702030302020204" pitchFamily="66" charset="0"/>
              </a:rPr>
              <a:t>Pipelines </a:t>
            </a:r>
            <a:r>
              <a:rPr lang="pt-BR" sz="1400" b="1" i="1" dirty="0">
                <a:solidFill>
                  <a:srgbClr val="08B6C9"/>
                </a:solidFill>
                <a:latin typeface="Comic Sans MS" panose="030F0702030302020204" pitchFamily="66" charset="0"/>
              </a:rPr>
              <a:t>ETL/ELT</a:t>
            </a:r>
            <a:endParaRPr lang="pt-BR" b="1" i="1" dirty="0">
              <a:solidFill>
                <a:srgbClr val="08B6C9"/>
              </a:solidFill>
              <a:latin typeface="Comic Sans MS" panose="030F0702030302020204" pitchFamily="66" charset="0"/>
            </a:endParaRPr>
          </a:p>
        </p:txBody>
      </p:sp>
    </p:spTree>
    <p:extLst>
      <p:ext uri="{BB962C8B-B14F-4D97-AF65-F5344CB8AC3E}">
        <p14:creationId xmlns:p14="http://schemas.microsoft.com/office/powerpoint/2010/main" val="4013314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75"/>
        <p:cNvGrpSpPr/>
        <p:nvPr/>
      </p:nvGrpSpPr>
      <p:grpSpPr>
        <a:xfrm>
          <a:off x="0" y="0"/>
          <a:ext cx="0" cy="0"/>
          <a:chOff x="0" y="0"/>
          <a:chExt cx="0" cy="0"/>
        </a:xfrm>
      </p:grpSpPr>
      <p:grpSp>
        <p:nvGrpSpPr>
          <p:cNvPr id="278" name="Google Shape;278;p31"/>
          <p:cNvGrpSpPr/>
          <p:nvPr/>
        </p:nvGrpSpPr>
        <p:grpSpPr>
          <a:xfrm>
            <a:off x="8116712" y="322500"/>
            <a:ext cx="269472" cy="269379"/>
            <a:chOff x="1122400" y="1402350"/>
            <a:chExt cx="654375" cy="654150"/>
          </a:xfrm>
        </p:grpSpPr>
        <p:sp>
          <p:nvSpPr>
            <p:cNvPr id="279" name="Google Shape;279;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1"/>
          <p:cNvGrpSpPr/>
          <p:nvPr/>
        </p:nvGrpSpPr>
        <p:grpSpPr>
          <a:xfrm>
            <a:off x="388562" y="4614413"/>
            <a:ext cx="269472" cy="269379"/>
            <a:chOff x="1122400" y="1402350"/>
            <a:chExt cx="654375" cy="654150"/>
          </a:xfrm>
        </p:grpSpPr>
        <p:sp>
          <p:nvSpPr>
            <p:cNvPr id="291" name="Google Shape;291;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1"/>
          <p:cNvGrpSpPr/>
          <p:nvPr/>
        </p:nvGrpSpPr>
        <p:grpSpPr>
          <a:xfrm>
            <a:off x="658014" y="322506"/>
            <a:ext cx="464803" cy="464577"/>
            <a:chOff x="1122400" y="1402350"/>
            <a:chExt cx="654375" cy="654150"/>
          </a:xfrm>
        </p:grpSpPr>
        <p:sp>
          <p:nvSpPr>
            <p:cNvPr id="315" name="Google Shape;315;p31"/>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122" name="Picture 2">
            <a:extLst>
              <a:ext uri="{FF2B5EF4-FFF2-40B4-BE49-F238E27FC236}">
                <a16:creationId xmlns:a16="http://schemas.microsoft.com/office/drawing/2014/main" id="{4C5C4286-F9D5-4D7E-8DA3-0A3716C3C7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5215" y="700350"/>
            <a:ext cx="6481248" cy="4266286"/>
          </a:xfrm>
          <a:prstGeom prst="rect">
            <a:avLst/>
          </a:prstGeom>
          <a:noFill/>
          <a:extLst>
            <a:ext uri="{909E8E84-426E-40DD-AFC4-6F175D3DCCD1}">
              <a14:hiddenFill xmlns:a14="http://schemas.microsoft.com/office/drawing/2010/main">
                <a:solidFill>
                  <a:srgbClr val="FFFFFF"/>
                </a:solidFill>
              </a14:hiddenFill>
            </a:ext>
          </a:extLst>
        </p:spPr>
      </p:pic>
      <p:sp>
        <p:nvSpPr>
          <p:cNvPr id="44" name="CaixaDeTexto 43">
            <a:extLst>
              <a:ext uri="{FF2B5EF4-FFF2-40B4-BE49-F238E27FC236}">
                <a16:creationId xmlns:a16="http://schemas.microsoft.com/office/drawing/2014/main" id="{9C4D271E-9D7A-4E2C-A11B-795102D12C38}"/>
              </a:ext>
            </a:extLst>
          </p:cNvPr>
          <p:cNvSpPr txBox="1"/>
          <p:nvPr/>
        </p:nvSpPr>
        <p:spPr>
          <a:xfrm>
            <a:off x="5857934" y="3932646"/>
            <a:ext cx="3120030" cy="707886"/>
          </a:xfrm>
          <a:prstGeom prst="rect">
            <a:avLst/>
          </a:prstGeom>
          <a:solidFill>
            <a:srgbClr val="FAE6D2"/>
          </a:solidFill>
        </p:spPr>
        <p:txBody>
          <a:bodyPr wrap="square">
            <a:spAutoFit/>
          </a:bodyPr>
          <a:lstStyle/>
          <a:p>
            <a:r>
              <a:rPr lang="pt-BR" sz="1000" dirty="0">
                <a:hlinkClick r:id="rId4"/>
              </a:rPr>
              <a:t>https://medium.com/quintoandar-tech-blog/how-apache-airflow-is-helping-us-to-evolve-our-data-pipeline-at-quintoandar-7d157e9f9773</a:t>
            </a:r>
            <a:endParaRPr lang="pt-BR" sz="1000" dirty="0"/>
          </a:p>
          <a:p>
            <a:endParaRPr lang="pt-BR" sz="1000" dirty="0"/>
          </a:p>
        </p:txBody>
      </p:sp>
      <p:pic>
        <p:nvPicPr>
          <p:cNvPr id="5124" name="Picture 4">
            <a:extLst>
              <a:ext uri="{FF2B5EF4-FFF2-40B4-BE49-F238E27FC236}">
                <a16:creationId xmlns:a16="http://schemas.microsoft.com/office/drawing/2014/main" id="{5C3DAF65-DC1F-4AEF-8E56-2247662AF0D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02473" y="253784"/>
            <a:ext cx="1891300" cy="1022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5940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75"/>
        <p:cNvGrpSpPr/>
        <p:nvPr/>
      </p:nvGrpSpPr>
      <p:grpSpPr>
        <a:xfrm>
          <a:off x="0" y="0"/>
          <a:ext cx="0" cy="0"/>
          <a:chOff x="0" y="0"/>
          <a:chExt cx="0" cy="0"/>
        </a:xfrm>
      </p:grpSpPr>
      <p:pic>
        <p:nvPicPr>
          <p:cNvPr id="6146" name="Picture 2" descr="Creating a Machine Learning Data Pipeline in AWS Lambda | by Alec Hewitt |  Medium">
            <a:extLst>
              <a:ext uri="{FF2B5EF4-FFF2-40B4-BE49-F238E27FC236}">
                <a16:creationId xmlns:a16="http://schemas.microsoft.com/office/drawing/2014/main" id="{831236D3-9DE2-45F3-B4E2-ECAD75BA8F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282" y="-194602"/>
            <a:ext cx="8458200" cy="5143500"/>
          </a:xfrm>
          <a:prstGeom prst="rect">
            <a:avLst/>
          </a:prstGeom>
          <a:noFill/>
          <a:extLst>
            <a:ext uri="{909E8E84-426E-40DD-AFC4-6F175D3DCCD1}">
              <a14:hiddenFill xmlns:a14="http://schemas.microsoft.com/office/drawing/2010/main">
                <a:solidFill>
                  <a:srgbClr val="FFFFFF"/>
                </a:solidFill>
              </a14:hiddenFill>
            </a:ext>
          </a:extLst>
        </p:spPr>
      </p:pic>
      <p:sp>
        <p:nvSpPr>
          <p:cNvPr id="43" name="CaixaDeTexto 42">
            <a:extLst>
              <a:ext uri="{FF2B5EF4-FFF2-40B4-BE49-F238E27FC236}">
                <a16:creationId xmlns:a16="http://schemas.microsoft.com/office/drawing/2014/main" id="{AA617E08-DE0F-4BF7-9329-5BD1D1EE3203}"/>
              </a:ext>
            </a:extLst>
          </p:cNvPr>
          <p:cNvSpPr txBox="1"/>
          <p:nvPr/>
        </p:nvSpPr>
        <p:spPr>
          <a:xfrm>
            <a:off x="273600" y="2377148"/>
            <a:ext cx="1396800" cy="707886"/>
          </a:xfrm>
          <a:prstGeom prst="rect">
            <a:avLst/>
          </a:prstGeom>
          <a:solidFill>
            <a:srgbClr val="FAE6D2"/>
          </a:solidFill>
        </p:spPr>
        <p:txBody>
          <a:bodyPr wrap="square">
            <a:spAutoFit/>
          </a:bodyPr>
          <a:lstStyle>
            <a:defPPr marR="0" lvl="0" algn="l" rtl="0">
              <a:lnSpc>
                <a:spcPct val="100000"/>
              </a:lnSpc>
              <a:spcBef>
                <a:spcPts val="0"/>
              </a:spcBef>
              <a:spcAft>
                <a:spcPts val="0"/>
              </a:spcAft>
            </a:defPPr>
            <a:lvl1pPr>
              <a:defRPr sz="1000"/>
            </a:lvl1pPr>
          </a:lstStyle>
          <a:p>
            <a:r>
              <a:rPr lang="pt-BR" sz="800" dirty="0"/>
              <a:t>https://medium.com/@alec.hewitt9/creating-a-machine-learning-data-pipeline-in-aws-lambda-950cb2d3e62a</a:t>
            </a:r>
          </a:p>
        </p:txBody>
      </p:sp>
    </p:spTree>
    <p:extLst>
      <p:ext uri="{BB962C8B-B14F-4D97-AF65-F5344CB8AC3E}">
        <p14:creationId xmlns:p14="http://schemas.microsoft.com/office/powerpoint/2010/main" val="2798625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75"/>
        <p:cNvGrpSpPr/>
        <p:nvPr/>
      </p:nvGrpSpPr>
      <p:grpSpPr>
        <a:xfrm>
          <a:off x="0" y="0"/>
          <a:ext cx="0" cy="0"/>
          <a:chOff x="0" y="0"/>
          <a:chExt cx="0" cy="0"/>
        </a:xfrm>
      </p:grpSpPr>
      <p:pic>
        <p:nvPicPr>
          <p:cNvPr id="3" name="Imagem 2">
            <a:extLst>
              <a:ext uri="{FF2B5EF4-FFF2-40B4-BE49-F238E27FC236}">
                <a16:creationId xmlns:a16="http://schemas.microsoft.com/office/drawing/2014/main" id="{7B6AEDB8-AF8E-4DB8-8CCE-E1AEFADBDECB}"/>
              </a:ext>
            </a:extLst>
          </p:cNvPr>
          <p:cNvPicPr>
            <a:picLocks noChangeAspect="1"/>
          </p:cNvPicPr>
          <p:nvPr/>
        </p:nvPicPr>
        <p:blipFill rotWithShape="1">
          <a:blip r:embed="rId3"/>
          <a:srcRect r="50413"/>
          <a:stretch/>
        </p:blipFill>
        <p:spPr>
          <a:xfrm>
            <a:off x="521748" y="274537"/>
            <a:ext cx="8100503" cy="4594425"/>
          </a:xfrm>
          <a:prstGeom prst="rect">
            <a:avLst/>
          </a:prstGeom>
          <a:solidFill>
            <a:schemeClr val="tx2">
              <a:alpha val="62000"/>
            </a:schemeClr>
          </a:solidFill>
        </p:spPr>
      </p:pic>
    </p:spTree>
    <p:extLst>
      <p:ext uri="{BB962C8B-B14F-4D97-AF65-F5344CB8AC3E}">
        <p14:creationId xmlns:p14="http://schemas.microsoft.com/office/powerpoint/2010/main" val="715553527"/>
      </p:ext>
    </p:extLst>
  </p:cSld>
  <p:clrMapOvr>
    <a:masterClrMapping/>
  </p:clrMapOvr>
</p:sld>
</file>

<file path=ppt/theme/theme1.xml><?xml version="1.0" encoding="utf-8"?>
<a:theme xmlns:a="http://schemas.openxmlformats.org/drawingml/2006/main" name="CO2 Emissions in Transport Industry by Slidesgo">
  <a:themeElements>
    <a:clrScheme name="Simple Light">
      <a:dk1>
        <a:srgbClr val="1C1C1C"/>
      </a:dk1>
      <a:lt1>
        <a:srgbClr val="3BC57F"/>
      </a:lt1>
      <a:dk2>
        <a:srgbClr val="E8E8E8"/>
      </a:dk2>
      <a:lt2>
        <a:srgbClr val="FFFFFF"/>
      </a:lt2>
      <a:accent1>
        <a:srgbClr val="40C293"/>
      </a:accent1>
      <a:accent2>
        <a:srgbClr val="3BC47F"/>
      </a:accent2>
      <a:accent3>
        <a:srgbClr val="9E9E9E"/>
      </a:accent3>
      <a:accent4>
        <a:srgbClr val="3BC57F"/>
      </a:accent4>
      <a:accent5>
        <a:srgbClr val="E8E8E8"/>
      </a:accent5>
      <a:accent6>
        <a:srgbClr val="1C1C1C"/>
      </a:accent6>
      <a:hlink>
        <a:srgbClr val="1C1C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3484</TotalTime>
  <Words>2542</Words>
  <Application>Microsoft Office PowerPoint</Application>
  <PresentationFormat>Apresentação na tela (16:9)</PresentationFormat>
  <Paragraphs>168</Paragraphs>
  <Slides>20</Slides>
  <Notes>20</Notes>
  <HiddenSlides>0</HiddenSlides>
  <MMClips>0</MMClips>
  <ScaleCrop>false</ScaleCrop>
  <HeadingPairs>
    <vt:vector size="6" baseType="variant">
      <vt:variant>
        <vt:lpstr>Fontes usadas</vt:lpstr>
      </vt:variant>
      <vt:variant>
        <vt:i4>10</vt:i4>
      </vt:variant>
      <vt:variant>
        <vt:lpstr>Tema</vt:lpstr>
      </vt:variant>
      <vt:variant>
        <vt:i4>1</vt:i4>
      </vt:variant>
      <vt:variant>
        <vt:lpstr>Títulos de slides</vt:lpstr>
      </vt:variant>
      <vt:variant>
        <vt:i4>20</vt:i4>
      </vt:variant>
    </vt:vector>
  </HeadingPairs>
  <TitlesOfParts>
    <vt:vector size="31" baseType="lpstr">
      <vt:lpstr>Oswald Regular</vt:lpstr>
      <vt:lpstr>Roboto</vt:lpstr>
      <vt:lpstr>Arial</vt:lpstr>
      <vt:lpstr>Open Sans</vt:lpstr>
      <vt:lpstr>Courier New</vt:lpstr>
      <vt:lpstr>Comic Sans MS</vt:lpstr>
      <vt:lpstr>Montserrat</vt:lpstr>
      <vt:lpstr>Corbel</vt:lpstr>
      <vt:lpstr>Arial</vt:lpstr>
      <vt:lpstr>Droid Serif</vt:lpstr>
      <vt:lpstr>CO2 Emissions in Transport Industry by Slidesgo</vt:lpstr>
      <vt:lpstr>O papel de python no desenvolvimento de pipelines e sistemas distribuídos na nuvem.</vt:lpstr>
      <vt:lpstr>Oi, eu sou o Lucas!</vt:lpstr>
      <vt:lpstr>Tópicos</vt:lpstr>
      <vt:lpstr>Pipelines e sistemas distribuídos</vt:lpstr>
      <vt:lpstr>Apresentação do PowerPoint</vt:lpstr>
      <vt:lpstr>Apresentação do PowerPoint</vt:lpstr>
      <vt:lpstr>Apresentação do PowerPoint</vt:lpstr>
      <vt:lpstr>Apresentação do PowerPoint</vt:lpstr>
      <vt:lpstr>Apresentação do PowerPoint</vt:lpstr>
      <vt:lpstr>Mas afinal, porque Python? </vt:lpstr>
      <vt:lpstr>Python é uma linguagem de programação (ou de proposito geral) de alto nível, interpretada que também é aplicado como linguagem script.  Python é uma linguagem de multiparadigma, suportando o paradigma orientado a objetos, imperativo, funcional e procedural...</vt:lpstr>
      <vt:lpstr>Vamos entender essa história (5min)</vt:lpstr>
      <vt:lpstr>1994</vt:lpstr>
      <vt:lpstr>Apresentação do PowerPoint</vt:lpstr>
      <vt:lpstr>Todo programador Python deve saber:</vt:lpstr>
      <vt:lpstr>Do ponto de vista profissional</vt:lpstr>
      <vt:lpstr>Novamente... porque Python? </vt:lpstr>
      <vt:lpstr>Hands-on</vt:lpstr>
      <vt:lpstr>Apresentação do PowerPoint</vt:lpstr>
      <vt:lpstr># Dúvidas?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CO2 Emissions in Transport Industry</dc:title>
  <dc:creator>Lucas</dc:creator>
  <cp:lastModifiedBy>Lucas Ramos Barbosa</cp:lastModifiedBy>
  <cp:revision>69</cp:revision>
  <dcterms:modified xsi:type="dcterms:W3CDTF">2021-07-13T19:34:06Z</dcterms:modified>
</cp:coreProperties>
</file>